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60" r:id="rId4"/>
    <p:sldId id="268" r:id="rId5"/>
    <p:sldId id="269" r:id="rId6"/>
    <p:sldId id="270" r:id="rId7"/>
    <p:sldId id="262" r:id="rId8"/>
    <p:sldId id="263" r:id="rId9"/>
    <p:sldId id="264" r:id="rId10"/>
    <p:sldId id="266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1"/>
    <p:restoredTop sz="78142"/>
  </p:normalViewPr>
  <p:slideViewPr>
    <p:cSldViewPr snapToGrid="0" snapToObjects="1">
      <p:cViewPr varScale="1">
        <p:scale>
          <a:sx n="83" d="100"/>
          <a:sy n="83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E1AB7-096C-4F4A-BF88-C229A73DDE86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3D808-F6E4-0E49-B4FE-C41993ECF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05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2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57AE6D-2FD3-4F50-B0D0-167963EC10D0}" type="slidenum">
              <a:rPr lang="en-US"/>
              <a:pPr/>
              <a:t>16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2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D9F29-C7B8-4141-9962-78493CA83A15}" type="slidenum">
              <a:rPr lang="en-US"/>
              <a:pPr/>
              <a:t>17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0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Artificial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1CD95-CCA7-4AEB-A0D8-7DD1543233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Closer</a:t>
            </a:r>
            <a:r>
              <a:rPr lang="en-US" baseline="0" dirty="0" smtClean="0"/>
              <a:t> this ratio is to 1, the more the neighbors of v are also connected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3D808-F6E4-0E49-B4FE-C41993ECFF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F8AD2-6882-4531-8560-2C8EEF2B5B2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s.org/mathscinet/searchauthors.html" TargetMode="External"/><Relationship Id="rId4" Type="http://schemas.openxmlformats.org/officeDocument/2006/relationships/hyperlink" Target="http://oracleofbacon.org/" TargetMode="External"/><Relationship Id="rId5" Type="http://schemas.openxmlformats.org/officeDocument/2006/relationships/hyperlink" Target="http://www.linkedi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4.wmf"/><Relationship Id="rId5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16921" t="21323" r="14454" b="11550"/>
          <a:stretch>
            <a:fillRect/>
          </a:stretch>
        </p:blipFill>
        <p:spPr bwMode="auto">
          <a:xfrm>
            <a:off x="2727702" y="1027906"/>
            <a:ext cx="90310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5974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0000" y="2898183"/>
            <a:ext cx="10233800" cy="3719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Erdos-Renyi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i="1" dirty="0" smtClean="0"/>
              <a:t>n </a:t>
            </a:r>
            <a:r>
              <a:rPr lang="en-US" dirty="0" smtClean="0"/>
              <a:t>nodes, and connect each pair with probability </a:t>
            </a:r>
            <a:r>
              <a:rPr lang="en-US" i="1" dirty="0" smtClean="0"/>
              <a:t>p</a:t>
            </a:r>
          </a:p>
          <a:p>
            <a:pPr lvl="1"/>
            <a:r>
              <a:rPr lang="en-US" dirty="0" smtClean="0"/>
              <a:t>Mean degree is </a:t>
            </a:r>
            <a:r>
              <a:rPr lang="en-US" i="1" dirty="0" smtClean="0"/>
              <a:t>z</a:t>
            </a:r>
            <a:r>
              <a:rPr lang="en-US" dirty="0" smtClean="0"/>
              <a:t>=</a:t>
            </a:r>
            <a:r>
              <a:rPr lang="en-US" i="1" dirty="0" smtClean="0"/>
              <a:t>p(n-1)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66900" y="3276600"/>
          <a:ext cx="86883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3" imgW="4228920" imgH="457200" progId="Equation.3">
                  <p:embed/>
                </p:oleObj>
              </mc:Choice>
              <mc:Fallback>
                <p:oleObj name="Equation" r:id="rId3" imgW="422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3276600"/>
                        <a:ext cx="8688388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3601" y="5029200"/>
          <a:ext cx="440788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5" imgW="1765080" imgH="457200" progId="Equation.3">
                  <p:embed/>
                </p:oleObj>
              </mc:Choice>
              <mc:Fallback>
                <p:oleObj name="Equation" r:id="rId5" imgW="1765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5029200"/>
                        <a:ext cx="4407887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953000" y="3276600"/>
            <a:ext cx="9144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81200" y="4876800"/>
            <a:ext cx="4724400" cy="1524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934200" y="42672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7086600" y="4495800"/>
          <a:ext cx="876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7" imgW="215640" imgH="203040" progId="Equation.3">
                  <p:embed/>
                </p:oleObj>
              </mc:Choice>
              <mc:Fallback>
                <p:oleObj name="Equation" r:id="rId7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8763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5867400" y="3276600"/>
            <a:ext cx="1143000" cy="10668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  <p:bldP spid="10" grpId="0" animBg="1"/>
      <p:bldP spid="11" grpId="0" animBg="1"/>
      <p:bldP spid="14" grpId="0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Erdos-Renyi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i="1" dirty="0" smtClean="0"/>
              <a:t>n </a:t>
            </a:r>
            <a:r>
              <a:rPr lang="en-US" dirty="0" smtClean="0"/>
              <a:t>nodes, and connect each pair with probability </a:t>
            </a:r>
            <a:r>
              <a:rPr lang="en-US" i="1" dirty="0" smtClean="0"/>
              <a:t>p</a:t>
            </a:r>
          </a:p>
          <a:p>
            <a:pPr lvl="1"/>
            <a:r>
              <a:rPr lang="en-US" dirty="0" smtClean="0"/>
              <a:t>Mean degree is </a:t>
            </a:r>
            <a:r>
              <a:rPr lang="en-US" i="1" dirty="0" smtClean="0"/>
              <a:t>z</a:t>
            </a:r>
            <a:r>
              <a:rPr lang="en-US" dirty="0" smtClean="0"/>
              <a:t>=</a:t>
            </a:r>
            <a:r>
              <a:rPr lang="en-US" i="1" dirty="0" smtClean="0"/>
              <a:t>p(n-1)</a:t>
            </a:r>
          </a:p>
          <a:p>
            <a:pPr lvl="1"/>
            <a:r>
              <a:rPr lang="en-US" dirty="0" smtClean="0"/>
              <a:t>Mean number of neighbors distance </a:t>
            </a:r>
            <a:r>
              <a:rPr lang="en-US" i="1" dirty="0" smtClean="0"/>
              <a:t>d </a:t>
            </a:r>
            <a:r>
              <a:rPr lang="en-US" dirty="0" smtClean="0"/>
              <a:t>from </a:t>
            </a:r>
            <a:r>
              <a:rPr lang="en-US" i="1" dirty="0" smtClean="0"/>
              <a:t>v </a:t>
            </a:r>
            <a:r>
              <a:rPr lang="en-US" dirty="0" smtClean="0"/>
              <a:t>is </a:t>
            </a:r>
            <a:r>
              <a:rPr lang="en-US" i="1" dirty="0" err="1" smtClean="0"/>
              <a:t>z</a:t>
            </a:r>
            <a:r>
              <a:rPr lang="en-US" i="1" baseline="30000" dirty="0" err="1" smtClean="0"/>
              <a:t>d</a:t>
            </a:r>
            <a:endParaRPr lang="en-US" i="1" baseline="30000" dirty="0" smtClean="0"/>
          </a:p>
          <a:p>
            <a:pPr lvl="1"/>
            <a:r>
              <a:rPr lang="en-US" dirty="0" smtClean="0"/>
              <a:t>How large does </a:t>
            </a:r>
            <a:r>
              <a:rPr lang="en-US" i="1" dirty="0" smtClean="0"/>
              <a:t>d </a:t>
            </a:r>
            <a:r>
              <a:rPr lang="en-US" dirty="0" smtClean="0"/>
              <a:t>need to be so that </a:t>
            </a:r>
            <a:r>
              <a:rPr lang="en-US" i="1" dirty="0" err="1" smtClean="0"/>
              <a:t>z</a:t>
            </a:r>
            <a:r>
              <a:rPr lang="en-US" i="1" baseline="30000" dirty="0" err="1" smtClean="0"/>
              <a:t>d</a:t>
            </a:r>
            <a:r>
              <a:rPr lang="en-US" i="1" baseline="30000" dirty="0" smtClean="0"/>
              <a:t> </a:t>
            </a:r>
            <a:r>
              <a:rPr lang="en-US" i="1" dirty="0" smtClean="0"/>
              <a:t>&gt;=n ?</a:t>
            </a:r>
          </a:p>
          <a:p>
            <a:pPr lvl="2"/>
            <a:r>
              <a:rPr lang="en-US" dirty="0" smtClean="0"/>
              <a:t>If </a:t>
            </a:r>
            <a:r>
              <a:rPr lang="en-US" i="1" dirty="0" smtClean="0"/>
              <a:t>z&gt;1, d = log(n)/log(z)</a:t>
            </a:r>
          </a:p>
          <a:p>
            <a:pPr lvl="2"/>
            <a:r>
              <a:rPr lang="en-US" dirty="0" smtClean="0"/>
              <a:t>If z&lt;1, you can’t do it</a:t>
            </a:r>
          </a:p>
          <a:p>
            <a:pPr lvl="1"/>
            <a:r>
              <a:rPr lang="en-US" dirty="0" smtClean="0"/>
              <a:t>So: </a:t>
            </a:r>
          </a:p>
          <a:p>
            <a:pPr lvl="2"/>
            <a:r>
              <a:rPr lang="en-US" i="1" dirty="0" smtClean="0"/>
              <a:t>There tend to be either many small components (z&lt;1) or one large one (z&gt;1) giant connected component)</a:t>
            </a:r>
          </a:p>
          <a:p>
            <a:pPr lvl="1"/>
            <a:r>
              <a:rPr lang="en-US" dirty="0" smtClean="0"/>
              <a:t>Another intuition:</a:t>
            </a:r>
          </a:p>
          <a:p>
            <a:pPr lvl="2"/>
            <a:r>
              <a:rPr lang="en-US" dirty="0" smtClean="0"/>
              <a:t>If there are a two large connected components, then with high probability a few random edges will link them up.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teseer.png"/>
          <p:cNvPicPr>
            <a:picLocks noChangeAspect="1"/>
          </p:cNvPicPr>
          <p:nvPr/>
        </p:nvPicPr>
        <p:blipFill>
          <a:blip r:embed="rId2"/>
          <a:srcRect l="12500" t="12177" r="13333" b="12177"/>
          <a:stretch>
            <a:fillRect/>
          </a:stretch>
        </p:blipFill>
        <p:spPr>
          <a:xfrm>
            <a:off x="1875295" y="365125"/>
            <a:ext cx="875071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og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"/>
            <a:ext cx="9154476" cy="68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Erdos-Renyi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 </a:t>
            </a:r>
            <a:r>
              <a:rPr lang="en-US" i="1" dirty="0" smtClean="0"/>
              <a:t>n </a:t>
            </a:r>
            <a:r>
              <a:rPr lang="en-US" dirty="0" smtClean="0"/>
              <a:t>nodes, and connect each pair with probability </a:t>
            </a:r>
            <a:r>
              <a:rPr lang="en-US" i="1" dirty="0" smtClean="0"/>
              <a:t>p</a:t>
            </a:r>
          </a:p>
          <a:p>
            <a:pPr lvl="1"/>
            <a:r>
              <a:rPr lang="en-US" dirty="0" smtClean="0"/>
              <a:t>Mean degree is </a:t>
            </a:r>
            <a:r>
              <a:rPr lang="en-US" i="1" dirty="0" smtClean="0"/>
              <a:t>z</a:t>
            </a:r>
            <a:r>
              <a:rPr lang="en-US" dirty="0" smtClean="0"/>
              <a:t>=</a:t>
            </a:r>
            <a:r>
              <a:rPr lang="en-US" i="1" dirty="0" smtClean="0"/>
              <a:t>p(n-1)</a:t>
            </a:r>
          </a:p>
          <a:p>
            <a:pPr lvl="1"/>
            <a:r>
              <a:rPr lang="en-US" dirty="0" smtClean="0"/>
              <a:t>Mean number of neighbors distance </a:t>
            </a:r>
            <a:r>
              <a:rPr lang="en-US" i="1" dirty="0" smtClean="0"/>
              <a:t>d </a:t>
            </a:r>
            <a:r>
              <a:rPr lang="en-US" dirty="0" smtClean="0"/>
              <a:t>from </a:t>
            </a:r>
            <a:r>
              <a:rPr lang="en-US" i="1" dirty="0" smtClean="0"/>
              <a:t>v </a:t>
            </a:r>
            <a:r>
              <a:rPr lang="en-US" dirty="0" smtClean="0"/>
              <a:t>is </a:t>
            </a:r>
            <a:r>
              <a:rPr lang="en-US" i="1" dirty="0" err="1" smtClean="0"/>
              <a:t>z</a:t>
            </a:r>
            <a:r>
              <a:rPr lang="en-US" i="1" baseline="30000" dirty="0" err="1" smtClean="0"/>
              <a:t>d</a:t>
            </a:r>
            <a:endParaRPr lang="en-US" i="1" baseline="30000" dirty="0" smtClean="0"/>
          </a:p>
          <a:p>
            <a:pPr lvl="1"/>
            <a:r>
              <a:rPr lang="en-US" dirty="0" smtClean="0"/>
              <a:t>How large does </a:t>
            </a:r>
            <a:r>
              <a:rPr lang="en-US" i="1" dirty="0" smtClean="0"/>
              <a:t>d </a:t>
            </a:r>
            <a:r>
              <a:rPr lang="en-US" dirty="0" smtClean="0"/>
              <a:t>need to be so that </a:t>
            </a:r>
            <a:r>
              <a:rPr lang="en-US" i="1" dirty="0" err="1" smtClean="0"/>
              <a:t>z</a:t>
            </a:r>
            <a:r>
              <a:rPr lang="en-US" i="1" baseline="30000" dirty="0" err="1" smtClean="0"/>
              <a:t>d</a:t>
            </a:r>
            <a:r>
              <a:rPr lang="en-US" i="1" baseline="30000" dirty="0" smtClean="0"/>
              <a:t> </a:t>
            </a:r>
            <a:r>
              <a:rPr lang="en-US" i="1" dirty="0" smtClean="0"/>
              <a:t>&gt;=n ?</a:t>
            </a:r>
          </a:p>
          <a:p>
            <a:pPr lvl="2"/>
            <a:r>
              <a:rPr lang="en-US" dirty="0" smtClean="0"/>
              <a:t>If </a:t>
            </a:r>
            <a:r>
              <a:rPr lang="en-US" i="1" dirty="0" smtClean="0"/>
              <a:t>z&gt;1, d = log(n)/log(z)</a:t>
            </a:r>
          </a:p>
          <a:p>
            <a:pPr lvl="2"/>
            <a:r>
              <a:rPr lang="en-US" dirty="0" smtClean="0"/>
              <a:t>If z&lt;1, you can’t do it</a:t>
            </a:r>
          </a:p>
          <a:p>
            <a:pPr lvl="1"/>
            <a:r>
              <a:rPr lang="en-US" dirty="0" smtClean="0"/>
              <a:t>So: </a:t>
            </a:r>
          </a:p>
          <a:p>
            <a:pPr lvl="2"/>
            <a:r>
              <a:rPr lang="en-US" i="1" dirty="0" smtClean="0"/>
              <a:t>If z&gt;1, diameters tend to be small (relative to n)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 l="15715" t="37488" r="32857" b="24193"/>
          <a:stretch>
            <a:fillRect/>
          </a:stretch>
        </p:blipFill>
        <p:spPr bwMode="auto">
          <a:xfrm>
            <a:off x="2758699" y="1732581"/>
            <a:ext cx="6858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200401" y="914400"/>
            <a:ext cx="515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Sociometry</a:t>
            </a:r>
            <a:r>
              <a:rPr lang="en-US"/>
              <a:t>, Vol. 32, No. 4. (Dec., 1969), pp. 425-443. 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16059" y="1732581"/>
            <a:ext cx="21426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64 of 296 chains succeed, </a:t>
            </a:r>
            <a:r>
              <a:rPr lang="en-US" dirty="0" err="1"/>
              <a:t>avg</a:t>
            </a:r>
            <a:r>
              <a:rPr lang="en-US" dirty="0"/>
              <a:t> chain length is 6.2</a:t>
            </a:r>
          </a:p>
        </p:txBody>
      </p:sp>
    </p:spTree>
    <p:extLst>
      <p:ext uri="{BB962C8B-B14F-4D97-AF65-F5344CB8AC3E}">
        <p14:creationId xmlns:p14="http://schemas.microsoft.com/office/powerpoint/2010/main" val="5677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Illustrations of the Small World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Milgram’s </a:t>
            </a:r>
            <a:r>
              <a:rPr lang="en-US" dirty="0" smtClean="0"/>
              <a:t>experiment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Erdős</a:t>
            </a:r>
            <a:r>
              <a:rPr lang="en-US" dirty="0" smtClean="0"/>
              <a:t> </a:t>
            </a:r>
            <a:r>
              <a:rPr lang="en-US" dirty="0"/>
              <a:t>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3"/>
              </a:rPr>
              <a:t>http://www.ams.org/mathscinet/searchauthors.html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Bacon numbers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4"/>
              </a:rPr>
              <a:t>http://oracleofbacon.org/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LinkedIn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5"/>
              </a:rPr>
              <a:t>http://www.linkedin.com/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Privacy issues: the whole network is </a:t>
            </a:r>
            <a:r>
              <a:rPr lang="en-US" i="1" dirty="0"/>
              <a:t>not</a:t>
            </a:r>
            <a:r>
              <a:rPr lang="en-US" dirty="0"/>
              <a:t> visible to </a:t>
            </a:r>
            <a:r>
              <a:rPr lang="en-US" dirty="0" smtClean="0"/>
              <a:t>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b="54845"/>
          <a:stretch>
            <a:fillRect/>
          </a:stretch>
        </p:blipFill>
        <p:spPr bwMode="auto">
          <a:xfrm>
            <a:off x="856604" y="1143000"/>
            <a:ext cx="48196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63876"/>
          <a:stretch>
            <a:fillRect/>
          </a:stretch>
        </p:blipFill>
        <p:spPr bwMode="auto">
          <a:xfrm>
            <a:off x="6194156" y="2286000"/>
            <a:ext cx="5867400" cy="445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45155" b="36030"/>
          <a:stretch>
            <a:fillRect/>
          </a:stretch>
        </p:blipFill>
        <p:spPr bwMode="auto">
          <a:xfrm>
            <a:off x="6194156" y="0"/>
            <a:ext cx="578358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434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5021" t="20533" r="25889" b="9970"/>
          <a:stretch>
            <a:fillRect/>
          </a:stretch>
        </p:blipFill>
        <p:spPr bwMode="auto">
          <a:xfrm>
            <a:off x="1756475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71628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</a:t>
            </a:r>
            <a:r>
              <a:rPr lang="en-US" dirty="0" smtClean="0"/>
              <a:t>data </a:t>
            </a:r>
            <a:r>
              <a:rPr lang="en-US" i="1" dirty="0"/>
              <a:t>is </a:t>
            </a:r>
            <a:r>
              <a:rPr lang="en-US" dirty="0"/>
              <a:t>graphs</a:t>
            </a:r>
          </a:p>
          <a:p>
            <a:pPr lvl="1"/>
            <a:r>
              <a:rPr lang="en-US" dirty="0"/>
              <a:t>Facebook, Twitter, citation data, and other social networks</a:t>
            </a:r>
          </a:p>
          <a:p>
            <a:pPr lvl="1"/>
            <a:r>
              <a:rPr lang="en-US" dirty="0"/>
              <a:t>The web, the blogosphere, the semantic web, Freebase, Wikipedia, Twitter, and other </a:t>
            </a:r>
            <a:r>
              <a:rPr lang="en-US" i="1" dirty="0"/>
              <a:t>information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Text corpora (like RCV1), large datasets with discrete feature values, and other </a:t>
            </a:r>
            <a:r>
              <a:rPr lang="en-US" i="1" dirty="0"/>
              <a:t>bipartite </a:t>
            </a:r>
            <a:r>
              <a:rPr lang="en-US" dirty="0"/>
              <a:t>networks</a:t>
            </a:r>
          </a:p>
          <a:p>
            <a:pPr lvl="2"/>
            <a:r>
              <a:rPr lang="en-US" dirty="0"/>
              <a:t>nodes = documents or words</a:t>
            </a:r>
          </a:p>
          <a:p>
            <a:pPr lvl="2"/>
            <a:r>
              <a:rPr lang="en-US" dirty="0"/>
              <a:t>links connect document </a:t>
            </a:r>
            <a:r>
              <a:rPr lang="en-US" dirty="0">
                <a:sym typeface="Wingdings"/>
              </a:rPr>
              <a:t> word or word  document</a:t>
            </a:r>
            <a:endParaRPr lang="en-US" dirty="0"/>
          </a:p>
          <a:p>
            <a:pPr lvl="1"/>
            <a:r>
              <a:rPr lang="en-US" dirty="0"/>
              <a:t>Computer networks, biological networks (proteins, ecosystems, brains, …), …</a:t>
            </a:r>
          </a:p>
          <a:p>
            <a:pPr lvl="1"/>
            <a:r>
              <a:rPr lang="en-US" dirty="0"/>
              <a:t>Heterogeneous networks with multiple types of nodes</a:t>
            </a:r>
          </a:p>
          <a:p>
            <a:pPr lvl="2"/>
            <a:r>
              <a:rPr lang="en-US" dirty="0"/>
              <a:t>people, groups, documents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Erdos-Renyi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good model of degree distribution in ”natural” networks?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distribution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Plot cumulative degree</a:t>
            </a:r>
          </a:p>
          <a:p>
            <a:pPr lvl="1"/>
            <a:r>
              <a:rPr lang="en-US" dirty="0" smtClean="0"/>
              <a:t>X axis is degree </a:t>
            </a:r>
          </a:p>
          <a:p>
            <a:pPr lvl="1"/>
            <a:r>
              <a:rPr lang="en-US" dirty="0" smtClean="0"/>
              <a:t>Y axis is #nodes that have degree at least </a:t>
            </a:r>
            <a:r>
              <a:rPr lang="en-US" i="1" dirty="0" smtClean="0"/>
              <a:t>k</a:t>
            </a:r>
          </a:p>
          <a:p>
            <a:r>
              <a:rPr lang="en-US" dirty="0" smtClean="0"/>
              <a:t>Typically use a log-log scale</a:t>
            </a:r>
          </a:p>
          <a:p>
            <a:pPr lvl="1"/>
            <a:r>
              <a:rPr lang="en-US" dirty="0" smtClean="0"/>
              <a:t>Straight lines are a power law; normal curve dives to zero at some point</a:t>
            </a:r>
          </a:p>
          <a:p>
            <a:pPr lvl="1"/>
            <a:r>
              <a:rPr lang="en-US" dirty="0" smtClean="0"/>
              <a:t>Right: </a:t>
            </a:r>
            <a:r>
              <a:rPr lang="en-US" dirty="0" smtClean="0"/>
              <a:t>trust network in </a:t>
            </a:r>
            <a:r>
              <a:rPr lang="en-US" dirty="0" err="1" smtClean="0"/>
              <a:t>epinions</a:t>
            </a:r>
            <a:r>
              <a:rPr lang="en-US" dirty="0" smtClean="0"/>
              <a:t> web site from Richardson &amp; </a:t>
            </a:r>
            <a:r>
              <a:rPr lang="en-US" dirty="0" err="1" smtClean="0"/>
              <a:t>Domingos</a:t>
            </a: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8349" t="31531" r="50890" b="15674"/>
          <a:stretch>
            <a:fillRect/>
          </a:stretch>
        </p:blipFill>
        <p:spPr bwMode="auto">
          <a:xfrm>
            <a:off x="6466991" y="2062163"/>
            <a:ext cx="47434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eeform 8"/>
          <p:cNvSpPr/>
          <p:nvPr/>
        </p:nvSpPr>
        <p:spPr>
          <a:xfrm>
            <a:off x="7772650" y="3058626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8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8349" t="38375" r="50890" b="15674"/>
          <a:stretch>
            <a:fillRect/>
          </a:stretch>
        </p:blipFill>
        <p:spPr bwMode="auto">
          <a:xfrm>
            <a:off x="6497988" y="1825625"/>
            <a:ext cx="4743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07638" y="2054225"/>
            <a:ext cx="35052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distribution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Plot cumulative degree</a:t>
            </a:r>
          </a:p>
          <a:p>
            <a:pPr lvl="1"/>
            <a:r>
              <a:rPr lang="en-US" dirty="0" smtClean="0"/>
              <a:t>X axis is degree </a:t>
            </a:r>
          </a:p>
          <a:p>
            <a:pPr lvl="1"/>
            <a:r>
              <a:rPr lang="en-US" dirty="0" smtClean="0"/>
              <a:t>Y axis is #nodes that have degree at least </a:t>
            </a:r>
            <a:r>
              <a:rPr lang="en-US" i="1" dirty="0" smtClean="0"/>
              <a:t>k</a:t>
            </a:r>
          </a:p>
          <a:p>
            <a:r>
              <a:rPr lang="en-US" dirty="0" smtClean="0"/>
              <a:t>Typically use a log-log scale</a:t>
            </a:r>
          </a:p>
          <a:p>
            <a:pPr lvl="1"/>
            <a:r>
              <a:rPr lang="en-US" dirty="0" smtClean="0"/>
              <a:t>Straight lines are a power law; normal curve dives to zero at some point</a:t>
            </a:r>
          </a:p>
          <a:p>
            <a:pPr lvl="2"/>
            <a:r>
              <a:rPr lang="en-US" b="1" dirty="0" smtClean="0"/>
              <a:t>This defines a “scale” for the network</a:t>
            </a:r>
          </a:p>
          <a:p>
            <a:pPr lvl="1"/>
            <a:r>
              <a:rPr lang="en-US" dirty="0" smtClean="0"/>
              <a:t>Right: </a:t>
            </a:r>
            <a:r>
              <a:rPr lang="en-US" dirty="0" smtClean="0"/>
              <a:t>trust network in </a:t>
            </a:r>
            <a:r>
              <a:rPr lang="en-US" dirty="0" err="1" smtClean="0"/>
              <a:t>epinions</a:t>
            </a:r>
            <a:r>
              <a:rPr lang="en-US" dirty="0" smtClean="0"/>
              <a:t> web site from Richardson &amp; </a:t>
            </a:r>
            <a:r>
              <a:rPr lang="en-US" dirty="0" err="1" smtClean="0"/>
              <a:t>Domingos</a:t>
            </a:r>
            <a:endParaRPr lang="en-US" dirty="0" smtClean="0"/>
          </a:p>
        </p:txBody>
      </p:sp>
      <p:sp>
        <p:nvSpPr>
          <p:cNvPr id="9" name="Freeform 8"/>
          <p:cNvSpPr/>
          <p:nvPr/>
        </p:nvSpPr>
        <p:spPr>
          <a:xfrm>
            <a:off x="7803647" y="2288688"/>
            <a:ext cx="1573823" cy="2435469"/>
          </a:xfrm>
          <a:custGeom>
            <a:avLst/>
            <a:gdLst>
              <a:gd name="connsiteX0" fmla="*/ 0 w 1573823"/>
              <a:gd name="connsiteY0" fmla="*/ 0 h 2435469"/>
              <a:gd name="connsiteX1" fmla="*/ 509954 w 1573823"/>
              <a:gd name="connsiteY1" fmla="*/ 360484 h 2435469"/>
              <a:gd name="connsiteX2" fmla="*/ 958361 w 1573823"/>
              <a:gd name="connsiteY2" fmla="*/ 720969 h 2435469"/>
              <a:gd name="connsiteX3" fmla="*/ 1230923 w 1573823"/>
              <a:gd name="connsiteY3" fmla="*/ 1019907 h 2435469"/>
              <a:gd name="connsiteX4" fmla="*/ 1441938 w 1573823"/>
              <a:gd name="connsiteY4" fmla="*/ 1477107 h 2435469"/>
              <a:gd name="connsiteX5" fmla="*/ 1573823 w 1573823"/>
              <a:gd name="connsiteY5" fmla="*/ 2435469 h 243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3823" h="2435469">
                <a:moveTo>
                  <a:pt x="0" y="0"/>
                </a:moveTo>
                <a:cubicBezTo>
                  <a:pt x="175113" y="120161"/>
                  <a:pt x="350227" y="240323"/>
                  <a:pt x="509954" y="360484"/>
                </a:cubicBezTo>
                <a:cubicBezTo>
                  <a:pt x="669681" y="480645"/>
                  <a:pt x="838200" y="611065"/>
                  <a:pt x="958361" y="720969"/>
                </a:cubicBezTo>
                <a:cubicBezTo>
                  <a:pt x="1078522" y="830873"/>
                  <a:pt x="1150327" y="893884"/>
                  <a:pt x="1230923" y="1019907"/>
                </a:cubicBezTo>
                <a:cubicBezTo>
                  <a:pt x="1311519" y="1145930"/>
                  <a:pt x="1384788" y="1241180"/>
                  <a:pt x="1441938" y="1477107"/>
                </a:cubicBezTo>
                <a:cubicBezTo>
                  <a:pt x="1499088" y="1713034"/>
                  <a:pt x="1551842" y="2278673"/>
                  <a:pt x="1573823" y="2435469"/>
                </a:cubicBezTo>
              </a:path>
            </a:pathLst>
          </a:cu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888638" y="2282825"/>
            <a:ext cx="2971800" cy="2286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850538" y="3387725"/>
            <a:ext cx="3124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21591"/>
              </p:ext>
            </p:extLst>
          </p:nvPr>
        </p:nvGraphicFramePr>
        <p:xfrm>
          <a:off x="8174389" y="5483225"/>
          <a:ext cx="1768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4" imgW="583920" imgH="241200" progId="Equation.3">
                  <p:embed/>
                </p:oleObj>
              </mc:Choice>
              <mc:Fallback>
                <p:oleObj name="Equation" r:id="rId4" imgW="583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4389" y="5483225"/>
                        <a:ext cx="1768475" cy="73025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25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1751" t="32210" r="15394" b="7116"/>
          <a:stretch>
            <a:fillRect/>
          </a:stretch>
        </p:blipFill>
        <p:spPr bwMode="auto">
          <a:xfrm>
            <a:off x="1756476" y="697424"/>
            <a:ext cx="904051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670875" y="5650424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Friendship network in </a:t>
            </a:r>
            <a:r>
              <a:rPr lang="en-US" sz="2800" dirty="0" err="1"/>
              <a:t>Framington</a:t>
            </a:r>
            <a:r>
              <a:rPr lang="en-US" sz="2800" dirty="0"/>
              <a:t> Heart Study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19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0682" t="19743" r="19342" b="6022"/>
          <a:stretch>
            <a:fillRect/>
          </a:stretch>
        </p:blipFill>
        <p:spPr bwMode="auto">
          <a:xfrm>
            <a:off x="1632488" y="108488"/>
            <a:ext cx="899905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880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5021" t="20533" r="25889" b="9970"/>
          <a:stretch>
            <a:fillRect/>
          </a:stretch>
        </p:blipFill>
        <p:spPr bwMode="auto">
          <a:xfrm>
            <a:off x="1524000" y="185980"/>
            <a:ext cx="9144000" cy="6400800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8458200" y="185980"/>
            <a:ext cx="7620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common properties of graphs:</a:t>
            </a:r>
          </a:p>
          <a:p>
            <a:pPr lvl="1"/>
            <a:r>
              <a:rPr lang="en-US" b="1" dirty="0" smtClean="0"/>
              <a:t>Distribution of node degrees</a:t>
            </a:r>
          </a:p>
          <a:p>
            <a:pPr lvl="1"/>
            <a:r>
              <a:rPr lang="en-US" dirty="0" smtClean="0"/>
              <a:t>Distribution of cliques (e.g., triangles)</a:t>
            </a:r>
          </a:p>
          <a:p>
            <a:pPr lvl="1"/>
            <a:r>
              <a:rPr lang="en-US" b="1" dirty="0" smtClean="0"/>
              <a:t>Distribution of paths</a:t>
            </a:r>
          </a:p>
          <a:p>
            <a:pPr lvl="2"/>
            <a:r>
              <a:rPr lang="en-US" b="1" dirty="0" smtClean="0"/>
              <a:t>Diameter</a:t>
            </a:r>
            <a:r>
              <a:rPr lang="en-US" dirty="0" smtClean="0"/>
              <a:t> (max shortest-path)</a:t>
            </a:r>
          </a:p>
          <a:p>
            <a:pPr lvl="2"/>
            <a:r>
              <a:rPr lang="en-US" dirty="0" smtClean="0"/>
              <a:t>Effective diameter (90</a:t>
            </a:r>
            <a:r>
              <a:rPr lang="en-US" baseline="30000" dirty="0" smtClean="0"/>
              <a:t>th</a:t>
            </a:r>
            <a:r>
              <a:rPr lang="en-US" dirty="0" smtClean="0"/>
              <a:t> percentile)</a:t>
            </a:r>
          </a:p>
          <a:p>
            <a:pPr lvl="2"/>
            <a:r>
              <a:rPr lang="en-US" b="1" dirty="0" smtClean="0"/>
              <a:t>Connected components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types of graphs to consider:</a:t>
            </a:r>
          </a:p>
          <a:p>
            <a:pPr lvl="1"/>
            <a:r>
              <a:rPr lang="en-US" dirty="0" smtClean="0"/>
              <a:t>Real graphs (social &amp; otherwise)</a:t>
            </a:r>
          </a:p>
          <a:p>
            <a:pPr lvl="1"/>
            <a:r>
              <a:rPr lang="en-US" dirty="0" smtClean="0"/>
              <a:t>Generated graphs:</a:t>
            </a:r>
          </a:p>
          <a:p>
            <a:pPr lvl="2"/>
            <a:r>
              <a:rPr lang="en-US" b="1" dirty="0" err="1" smtClean="0"/>
              <a:t>Erdos-Renyi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“Bernoulli” or “Poisson”</a:t>
            </a:r>
          </a:p>
          <a:p>
            <a:pPr lvl="2"/>
            <a:r>
              <a:rPr lang="en-US" altLang="zh-CN" dirty="0" smtClean="0">
                <a:ea typeface="宋体" pitchFamily="2" charset="-122"/>
              </a:rPr>
              <a:t>Watts-</a:t>
            </a:r>
            <a:r>
              <a:rPr lang="en-US" altLang="zh-CN" dirty="0" err="1" smtClean="0">
                <a:ea typeface="宋体" pitchFamily="2" charset="-122"/>
              </a:rPr>
              <a:t>Strogatz</a:t>
            </a:r>
            <a:r>
              <a:rPr lang="en-US" altLang="zh-CN" dirty="0" smtClean="0">
                <a:ea typeface="宋体" pitchFamily="2" charset="-122"/>
              </a:rPr>
              <a:t> “small world” graphs</a:t>
            </a:r>
            <a:endParaRPr lang="en-US" dirty="0" smtClean="0"/>
          </a:p>
          <a:p>
            <a:pPr lvl="2"/>
            <a:r>
              <a:rPr lang="en-US" dirty="0" err="1" smtClean="0"/>
              <a:t>Barbosi</a:t>
            </a:r>
            <a:r>
              <a:rPr lang="en-US" dirty="0" smtClean="0"/>
              <a:t>-Albert “preferential attachment”</a:t>
            </a:r>
          </a:p>
          <a:p>
            <a:pPr lvl="2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1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common properties of graphs:</a:t>
            </a:r>
          </a:p>
          <a:p>
            <a:pPr lvl="1"/>
            <a:r>
              <a:rPr lang="en-US" b="1" dirty="0" smtClean="0"/>
              <a:t>Distribution of node degrees:  </a:t>
            </a:r>
            <a:r>
              <a:rPr lang="en-US" b="1" dirty="0" smtClean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 smtClean="0"/>
              <a:t>Distribution of cliques (e.g., triangles)</a:t>
            </a:r>
          </a:p>
          <a:p>
            <a:pPr lvl="1"/>
            <a:r>
              <a:rPr lang="en-US" b="1" dirty="0" smtClean="0"/>
              <a:t>Distribution of paths</a:t>
            </a:r>
          </a:p>
          <a:p>
            <a:pPr lvl="2"/>
            <a:r>
              <a:rPr lang="en-US" b="1" dirty="0" smtClean="0"/>
              <a:t>Diameter</a:t>
            </a:r>
            <a:r>
              <a:rPr lang="en-US" dirty="0" smtClean="0"/>
              <a:t> (max shortest-path)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Effective </a:t>
            </a:r>
            <a:r>
              <a:rPr lang="en-US" b="1" dirty="0" smtClean="0"/>
              <a:t>diameter</a:t>
            </a:r>
            <a:r>
              <a:rPr lang="en-US" dirty="0" smtClean="0"/>
              <a:t> (90</a:t>
            </a:r>
            <a:r>
              <a:rPr lang="en-US" baseline="30000" dirty="0" smtClean="0"/>
              <a:t>th</a:t>
            </a:r>
            <a:r>
              <a:rPr lang="en-US" dirty="0" smtClean="0"/>
              <a:t> percentile) </a:t>
            </a:r>
            <a:r>
              <a:rPr lang="en-US" b="1" dirty="0" smtClean="0">
                <a:solidFill>
                  <a:srgbClr val="00B050"/>
                </a:solidFill>
              </a:rPr>
              <a:t>often small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types of graphs to consider:</a:t>
            </a:r>
          </a:p>
          <a:p>
            <a:pPr lvl="1"/>
            <a:r>
              <a:rPr lang="en-US" dirty="0" smtClean="0"/>
              <a:t>Real graphs (social &amp; otherwise)</a:t>
            </a:r>
          </a:p>
          <a:p>
            <a:pPr lvl="1"/>
            <a:r>
              <a:rPr lang="en-US" dirty="0" smtClean="0"/>
              <a:t>Generated graphs:</a:t>
            </a:r>
          </a:p>
          <a:p>
            <a:pPr lvl="2"/>
            <a:r>
              <a:rPr lang="en-US" b="1" dirty="0" err="1" smtClean="0">
                <a:solidFill>
                  <a:schemeClr val="accent1"/>
                </a:solidFill>
              </a:rPr>
              <a:t>Erdos-Renyi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 smtClean="0">
                <a:ea typeface="宋体" pitchFamily="2" charset="-122"/>
              </a:rPr>
              <a:t>Watts-</a:t>
            </a:r>
            <a:r>
              <a:rPr lang="en-US" altLang="zh-CN" dirty="0" err="1" smtClean="0">
                <a:ea typeface="宋体" pitchFamily="2" charset="-122"/>
              </a:rPr>
              <a:t>Strogatz</a:t>
            </a:r>
            <a:r>
              <a:rPr lang="en-US" altLang="zh-CN" dirty="0" smtClean="0">
                <a:ea typeface="宋体" pitchFamily="2" charset="-122"/>
              </a:rPr>
              <a:t> “small world” graphs</a:t>
            </a:r>
            <a:endParaRPr lang="en-US" dirty="0" smtClean="0"/>
          </a:p>
          <a:p>
            <a:pPr lvl="2"/>
            <a:r>
              <a:rPr lang="en-US" dirty="0" err="1" smtClean="0"/>
              <a:t>Barbosi</a:t>
            </a:r>
            <a:r>
              <a:rPr lang="en-US" dirty="0" smtClean="0"/>
              <a:t>-Albert “preferential attachment” </a:t>
            </a:r>
            <a:r>
              <a:rPr lang="en-US" b="1" dirty="0" smtClean="0"/>
              <a:t>generates scale-free graphs</a:t>
            </a:r>
          </a:p>
          <a:p>
            <a:pPr lvl="2"/>
            <a:r>
              <a:rPr lang="en-US" dirty="0" smtClean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13302" y="2448731"/>
            <a:ext cx="4054098" cy="8214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4200" y="4389592"/>
            <a:ext cx="4419600" cy="11858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934200" y="3147157"/>
            <a:ext cx="3352800" cy="630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67400" y="2734720"/>
            <a:ext cx="1066800" cy="167640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ea typeface="PMingLiU" pitchFamily="18" charset="-120"/>
              </a:rPr>
              <a:t>Barabasi</a:t>
            </a:r>
            <a:r>
              <a:rPr lang="en-US" altLang="zh-TW" dirty="0" smtClean="0">
                <a:ea typeface="PMingLiU" pitchFamily="18" charset="-120"/>
              </a:rPr>
              <a:t>-Albert Networks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8866075" cy="4351338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i="1" dirty="0">
                <a:ea typeface="PMingLiU" pitchFamily="18" charset="-120"/>
              </a:rPr>
              <a:t>Science</a:t>
            </a:r>
            <a:r>
              <a:rPr lang="en-US" altLang="zh-TW" sz="2400" dirty="0">
                <a:ea typeface="PMingLiU" pitchFamily="18" charset="-120"/>
              </a:rPr>
              <a:t> </a:t>
            </a:r>
            <a:r>
              <a:rPr lang="en-US" altLang="zh-TW" sz="2400" b="1" dirty="0">
                <a:ea typeface="PMingLiU" pitchFamily="18" charset="-120"/>
              </a:rPr>
              <a:t>286 </a:t>
            </a:r>
            <a:r>
              <a:rPr lang="en-US" altLang="zh-TW" sz="2400" dirty="0">
                <a:ea typeface="PMingLiU" pitchFamily="18" charset="-120"/>
              </a:rPr>
              <a:t>(1999)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Start from a small number of node, add a new node with </a:t>
            </a:r>
            <a:r>
              <a:rPr lang="en-US" altLang="zh-TW" sz="2400" i="1" dirty="0">
                <a:ea typeface="PMingLiU" pitchFamily="18" charset="-120"/>
              </a:rPr>
              <a:t>m </a:t>
            </a:r>
            <a:r>
              <a:rPr lang="en-US" altLang="zh-TW" sz="2400" dirty="0">
                <a:ea typeface="PMingLiU" pitchFamily="18" charset="-120"/>
              </a:rPr>
              <a:t>links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b="1" dirty="0">
                <a:ea typeface="PMingLiU" pitchFamily="18" charset="-120"/>
              </a:rPr>
              <a:t>Preferential Attachment</a:t>
            </a:r>
            <a:r>
              <a:rPr lang="en-US" altLang="zh-TW" sz="2400" dirty="0">
                <a:ea typeface="PMingLiU" pitchFamily="18" charset="-120"/>
              </a:rPr>
              <a:t> 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Probability of these links to connect to existing nodes is proportional to the node’s degree</a:t>
            </a: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endParaRPr lang="en-US" altLang="zh-TW" sz="2200" dirty="0">
              <a:ea typeface="PMingLiU" pitchFamily="18" charset="-120"/>
            </a:endParaRPr>
          </a:p>
          <a:p>
            <a:pPr lvl="1">
              <a:lnSpc>
                <a:spcPct val="90000"/>
              </a:lnSpc>
              <a:buClr>
                <a:srgbClr val="666699"/>
              </a:buClr>
              <a:buFontTx/>
              <a:buChar char="•"/>
            </a:pPr>
            <a:r>
              <a:rPr lang="en-US" altLang="zh-TW" sz="2200" dirty="0">
                <a:ea typeface="PMingLiU" pitchFamily="18" charset="-120"/>
              </a:rPr>
              <a:t>‘Rich gets richer’</a:t>
            </a:r>
          </a:p>
          <a:p>
            <a:pPr>
              <a:lnSpc>
                <a:spcPct val="90000"/>
              </a:lnSpc>
              <a:buClr>
                <a:srgbClr val="666699"/>
              </a:buClr>
            </a:pPr>
            <a:r>
              <a:rPr lang="en-US" altLang="zh-TW" sz="2400" dirty="0">
                <a:ea typeface="PMingLiU" pitchFamily="18" charset="-120"/>
              </a:rPr>
              <a:t>This creates ‘hubs’: few nodes with very large degrees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4876800" y="3581400"/>
          <a:ext cx="16002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3" imgW="965160" imgH="558720" progId="">
                  <p:embed/>
                </p:oleObj>
              </mc:Choice>
              <mc:Fallback>
                <p:oleObj name="Equation" r:id="rId3" imgW="965160" imgH="558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581400"/>
                        <a:ext cx="1600200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86075" y="1825625"/>
            <a:ext cx="152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67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5029201"/>
            <a:ext cx="247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Preferential attachment</a:t>
            </a:r>
          </a:p>
          <a:p>
            <a:r>
              <a:rPr lang="en-US" dirty="0"/>
              <a:t>(</a:t>
            </a:r>
            <a:r>
              <a:rPr lang="en-US" dirty="0" err="1"/>
              <a:t>Barabasi</a:t>
            </a:r>
            <a:r>
              <a:rPr lang="en-US" dirty="0"/>
              <a:t>-Albert)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570480"/>
            <a:ext cx="4267200" cy="39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096001" y="22860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graph</a:t>
            </a:r>
          </a:p>
          <a:p>
            <a:r>
              <a:rPr lang="en-US" dirty="0"/>
              <a:t>(</a:t>
            </a:r>
            <a:r>
              <a:rPr lang="en-US" dirty="0" err="1"/>
              <a:t>Erdos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41289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Airline flights</a:t>
            </a:r>
          </a:p>
          <a:p>
            <a:r>
              <a:rPr lang="en-US" dirty="0" smtClean="0"/>
              <a:t>Functional brain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07" y="257298"/>
            <a:ext cx="4063393" cy="3136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07" y="3501779"/>
            <a:ext cx="4063393" cy="3143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18" y="1080169"/>
            <a:ext cx="6260748" cy="48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4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common properties of graphs:</a:t>
            </a:r>
          </a:p>
          <a:p>
            <a:pPr lvl="1"/>
            <a:r>
              <a:rPr lang="en-US" b="1" dirty="0" smtClean="0"/>
              <a:t>Distribution of node degrees:  </a:t>
            </a:r>
            <a:r>
              <a:rPr lang="en-US" b="1" dirty="0" smtClean="0">
                <a:solidFill>
                  <a:srgbClr val="FF0000"/>
                </a:solidFill>
              </a:rPr>
              <a:t>often scale-free</a:t>
            </a:r>
          </a:p>
          <a:p>
            <a:pPr lvl="1"/>
            <a:r>
              <a:rPr lang="en-US" dirty="0" smtClean="0"/>
              <a:t>Distribution of cliques (e.g., triangles)</a:t>
            </a:r>
          </a:p>
          <a:p>
            <a:pPr lvl="1"/>
            <a:r>
              <a:rPr lang="en-US" b="1" dirty="0" smtClean="0"/>
              <a:t>Distribution of paths</a:t>
            </a:r>
          </a:p>
          <a:p>
            <a:pPr lvl="2"/>
            <a:r>
              <a:rPr lang="en-US" b="1" dirty="0" smtClean="0"/>
              <a:t>Diameter</a:t>
            </a:r>
            <a:r>
              <a:rPr lang="en-US" dirty="0" smtClean="0"/>
              <a:t> (max shortest-path)</a:t>
            </a:r>
            <a:endParaRPr lang="en-US" dirty="0" smtClean="0">
              <a:solidFill>
                <a:schemeClr val="accent1"/>
              </a:solidFill>
            </a:endParaRPr>
          </a:p>
          <a:p>
            <a:pPr lvl="2"/>
            <a:r>
              <a:rPr lang="en-US" dirty="0" smtClean="0"/>
              <a:t>Effective </a:t>
            </a:r>
            <a:r>
              <a:rPr lang="en-US" b="1" dirty="0" smtClean="0"/>
              <a:t>diameter</a:t>
            </a:r>
            <a:r>
              <a:rPr lang="en-US" dirty="0" smtClean="0"/>
              <a:t> (90</a:t>
            </a:r>
            <a:r>
              <a:rPr lang="en-US" baseline="30000" dirty="0" smtClean="0"/>
              <a:t>th</a:t>
            </a:r>
            <a:r>
              <a:rPr lang="en-US" dirty="0" smtClean="0"/>
              <a:t> percentile) </a:t>
            </a:r>
            <a:r>
              <a:rPr lang="en-US" b="1" dirty="0" smtClean="0">
                <a:solidFill>
                  <a:srgbClr val="00B050"/>
                </a:solidFill>
              </a:rPr>
              <a:t>often small</a:t>
            </a:r>
            <a:endParaRPr lang="en-US" dirty="0" smtClean="0">
              <a:solidFill>
                <a:srgbClr val="00B050"/>
              </a:solidFill>
            </a:endParaRPr>
          </a:p>
          <a:p>
            <a:pPr lvl="2"/>
            <a:r>
              <a:rPr lang="en-US" b="1" dirty="0" smtClean="0">
                <a:solidFill>
                  <a:srgbClr val="00B050"/>
                </a:solidFill>
              </a:rPr>
              <a:t>Connected components usually one giant CC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types of graphs to consider:</a:t>
            </a:r>
          </a:p>
          <a:p>
            <a:pPr lvl="1"/>
            <a:r>
              <a:rPr lang="en-US" dirty="0" smtClean="0"/>
              <a:t>Real graphs (social &amp; otherwise)</a:t>
            </a:r>
          </a:p>
          <a:p>
            <a:pPr lvl="1"/>
            <a:r>
              <a:rPr lang="en-US" dirty="0" smtClean="0"/>
              <a:t>Generated graphs:</a:t>
            </a:r>
          </a:p>
          <a:p>
            <a:pPr lvl="2"/>
            <a:r>
              <a:rPr lang="en-US" b="1" dirty="0" err="1" smtClean="0">
                <a:solidFill>
                  <a:schemeClr val="accent1"/>
                </a:solidFill>
              </a:rPr>
              <a:t>Erdos-Renyi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>“Bernoulli” or “Poisson”</a:t>
            </a:r>
          </a:p>
          <a:p>
            <a:pPr lvl="2"/>
            <a:r>
              <a:rPr lang="en-US" altLang="zh-CN" dirty="0" smtClean="0">
                <a:ea typeface="宋体" pitchFamily="2" charset="-122"/>
              </a:rPr>
              <a:t>Watts-</a:t>
            </a:r>
            <a:r>
              <a:rPr lang="en-US" altLang="zh-CN" dirty="0" err="1" smtClean="0">
                <a:ea typeface="宋体" pitchFamily="2" charset="-122"/>
              </a:rPr>
              <a:t>Strogatz</a:t>
            </a:r>
            <a:r>
              <a:rPr lang="en-US" altLang="zh-CN" dirty="0" smtClean="0">
                <a:ea typeface="宋体" pitchFamily="2" charset="-122"/>
              </a:rPr>
              <a:t> “small world” graphs</a:t>
            </a:r>
            <a:endParaRPr lang="en-US" dirty="0" smtClean="0"/>
          </a:p>
          <a:p>
            <a:pPr lvl="2"/>
            <a:r>
              <a:rPr lang="en-US" dirty="0" err="1" smtClean="0"/>
              <a:t>Barbosi</a:t>
            </a:r>
            <a:r>
              <a:rPr lang="en-US" dirty="0" smtClean="0"/>
              <a:t>-Albert “preferential attachment” </a:t>
            </a:r>
            <a:r>
              <a:rPr lang="en-US" b="1" dirty="0" smtClean="0"/>
              <a:t>generates scale-free graphs</a:t>
            </a:r>
          </a:p>
          <a:p>
            <a:pPr lvl="2"/>
            <a:r>
              <a:rPr lang="en-US" dirty="0" smtClean="0"/>
              <a:t>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58319" y="2495227"/>
            <a:ext cx="4308528" cy="7439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133113" y="3733800"/>
            <a:ext cx="3858950" cy="609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5966847" y="2867187"/>
            <a:ext cx="1166266" cy="104805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8663" y="3967566"/>
            <a:ext cx="5827363" cy="2588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definition: excess edges between similar nodes</a:t>
            </a:r>
          </a:p>
          <a:p>
            <a:pPr lvl="1"/>
            <a:r>
              <a:rPr lang="en-US" dirty="0" smtClean="0"/>
              <a:t>E.g., assume nodes are male and female and Pr(male)=</a:t>
            </a:r>
            <a:r>
              <a:rPr lang="en-US" i="1" dirty="0" smtClean="0"/>
              <a:t>p, </a:t>
            </a:r>
            <a:r>
              <a:rPr lang="en-US" dirty="0" smtClean="0"/>
              <a:t>Pr(female)=</a:t>
            </a:r>
            <a:r>
              <a:rPr lang="en-US" i="1" dirty="0" smtClean="0"/>
              <a:t>q.  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Pr(gender(u)≠ gender(v) | edge (</a:t>
            </a:r>
            <a:r>
              <a:rPr lang="en-US" i="1" dirty="0" err="1" smtClean="0"/>
              <a:t>u,v</a:t>
            </a:r>
            <a:r>
              <a:rPr lang="en-US" i="1" dirty="0" smtClean="0"/>
              <a:t>)) &gt;= 2pq?</a:t>
            </a:r>
          </a:p>
          <a:p>
            <a:r>
              <a:rPr lang="en-US" dirty="0" smtClean="0"/>
              <a:t>Another </a:t>
            </a:r>
            <a:r>
              <a:rPr lang="en-US" dirty="0" smtClean="0"/>
              <a:t>definition: </a:t>
            </a:r>
            <a:r>
              <a:rPr lang="en-US" dirty="0" smtClean="0"/>
              <a:t>excess edges between common neighbors of </a:t>
            </a:r>
            <a:r>
              <a:rPr lang="en-US" i="1" dirty="0" smtClean="0"/>
              <a:t>v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276600" y="41148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4" imgW="2133360" imgH="863280" progId="Equation.3">
                  <p:embed/>
                </p:oleObj>
              </mc:Choice>
              <mc:Fallback>
                <p:oleObj name="Equation" r:id="rId4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8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8217" y="2534646"/>
            <a:ext cx="6462793" cy="4005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</a:t>
            </a:r>
            <a:r>
              <a:rPr lang="en-US" dirty="0" smtClean="0"/>
              <a:t>definition</a:t>
            </a:r>
            <a:r>
              <a:rPr lang="en-US" dirty="0" smtClean="0"/>
              <a:t>: excess edges between common neighbors of </a:t>
            </a:r>
            <a:r>
              <a:rPr lang="en-US" i="1" dirty="0" smtClean="0"/>
              <a:t>v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048000" y="2819400"/>
          <a:ext cx="5430838" cy="219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3" imgW="2133360" imgH="863280" progId="Equation.3">
                  <p:embed/>
                </p:oleObj>
              </mc:Choice>
              <mc:Fallback>
                <p:oleObj name="Equation" r:id="rId3" imgW="2133360" imgH="863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819400"/>
                        <a:ext cx="5430838" cy="219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2868614" y="5257800"/>
          <a:ext cx="584993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5" imgW="2298600" imgH="419040" progId="Equation.3">
                  <p:embed/>
                </p:oleObj>
              </mc:Choice>
              <mc:Fallback>
                <p:oleObj name="Equation" r:id="rId5" imgW="2298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4" y="5257800"/>
                        <a:ext cx="5849937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1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6217" y="2362421"/>
            <a:ext cx="8539566" cy="1645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Homophily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In a random </a:t>
            </a:r>
            <a:r>
              <a:rPr lang="en-US" dirty="0" err="1" smtClean="0"/>
              <a:t>Erdos-Renyi</a:t>
            </a:r>
            <a:r>
              <a:rPr lang="en-US" dirty="0" smtClean="0"/>
              <a:t>  graph</a:t>
            </a:r>
            <a:r>
              <a:rPr lang="en-US" dirty="0" smtClean="0"/>
              <a:t>: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Probably not</a:t>
            </a:r>
            <a:r>
              <a:rPr lang="en-US" dirty="0"/>
              <a:t> </a:t>
            </a:r>
            <a:r>
              <a:rPr lang="en-US" dirty="0" smtClean="0"/>
              <a:t>realistic!</a:t>
            </a:r>
          </a:p>
          <a:p>
            <a:r>
              <a:rPr lang="en-US" dirty="0" smtClean="0"/>
              <a:t>In a natural graph, two of your mutual friends might also be friends</a:t>
            </a:r>
          </a:p>
          <a:p>
            <a:pPr lvl="1"/>
            <a:r>
              <a:rPr lang="en-US" dirty="0" smtClean="0"/>
              <a:t>Both in the same class or organization</a:t>
            </a:r>
          </a:p>
          <a:p>
            <a:pPr lvl="1"/>
            <a:r>
              <a:rPr lang="en-US" dirty="0" smtClean="0"/>
              <a:t>You introduced them</a:t>
            </a:r>
          </a:p>
          <a:p>
            <a:pPr lvl="1"/>
            <a:r>
              <a:rPr lang="en-US" dirty="0" smtClean="0"/>
              <a:t>They introduced you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2301"/>
              </p:ext>
            </p:extLst>
          </p:nvPr>
        </p:nvGraphicFramePr>
        <p:xfrm>
          <a:off x="1993523" y="2664636"/>
          <a:ext cx="81438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3" imgW="3200400" imgH="419040" progId="Equation.3">
                  <p:embed/>
                </p:oleObj>
              </mc:Choice>
              <mc:Fallback>
                <p:oleObj name="Equation" r:id="rId3" imgW="3200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523" y="2664636"/>
                        <a:ext cx="8143875" cy="1066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Watts-</a:t>
            </a:r>
            <a:r>
              <a:rPr lang="en-US" dirty="0" err="1" smtClean="0"/>
              <a:t>Strogatz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Start with a ring</a:t>
            </a:r>
          </a:p>
          <a:p>
            <a:r>
              <a:rPr lang="en-US" dirty="0"/>
              <a:t> Connect each node to </a:t>
            </a:r>
            <a:r>
              <a:rPr lang="en-US" i="1" dirty="0"/>
              <a:t>k </a:t>
            </a:r>
            <a:r>
              <a:rPr lang="en-US" dirty="0"/>
              <a:t>nearest neighbors </a:t>
            </a:r>
          </a:p>
          <a:p>
            <a:pPr lvl="1"/>
            <a:r>
              <a:rPr lang="en-US" sz="2800" dirty="0">
                <a:sym typeface="Wingdings" pitchFamily="2" charset="2"/>
              </a:rPr>
              <a:t> </a:t>
            </a:r>
            <a:r>
              <a:rPr lang="en-US" sz="2800" dirty="0" err="1">
                <a:sym typeface="Wingdings" pitchFamily="2" charset="2"/>
              </a:rPr>
              <a:t>homophily</a:t>
            </a: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Add some random shortcuts from one point to another</a:t>
            </a:r>
          </a:p>
          <a:p>
            <a:pPr lvl="1"/>
            <a:r>
              <a:rPr lang="en-US" sz="2800" dirty="0">
                <a:sym typeface="Wingdings" pitchFamily="2" charset="2"/>
              </a:rPr>
              <a:t>  small diameter</a:t>
            </a:r>
          </a:p>
          <a:p>
            <a:r>
              <a:rPr lang="en-US" dirty="0">
                <a:sym typeface="Wingdings" pitchFamily="2" charset="2"/>
              </a:rPr>
              <a:t> Degree distribution </a:t>
            </a:r>
            <a:r>
              <a:rPr lang="en-US" i="1" dirty="0">
                <a:sym typeface="Wingdings" pitchFamily="2" charset="2"/>
              </a:rPr>
              <a:t>not </a:t>
            </a:r>
            <a:r>
              <a:rPr lang="en-US" dirty="0">
                <a:sym typeface="Wingdings" pitchFamily="2" charset="2"/>
              </a:rPr>
              <a:t> scale-free</a:t>
            </a:r>
          </a:p>
          <a:p>
            <a:r>
              <a:rPr lang="en-US" dirty="0">
                <a:sym typeface="Wingdings" pitchFamily="2" charset="2"/>
              </a:rPr>
              <a:t> Generalizes to </a:t>
            </a:r>
            <a:r>
              <a:rPr lang="en-US" i="1" dirty="0">
                <a:sym typeface="Wingdings" pitchFamily="2" charset="2"/>
              </a:rPr>
              <a:t>d </a:t>
            </a:r>
            <a:r>
              <a:rPr lang="en-US" dirty="0" smtClean="0">
                <a:sym typeface="Wingdings" pitchFamily="2" charset="2"/>
              </a:rPr>
              <a:t>dimensions</a:t>
            </a:r>
            <a:endParaRPr lang="en-US" dirty="0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3725" y="1836889"/>
            <a:ext cx="4410075" cy="43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1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5021" t="20533" r="25889" b="9970"/>
          <a:stretch>
            <a:fillRect/>
          </a:stretch>
        </p:blipFill>
        <p:spPr bwMode="auto">
          <a:xfrm>
            <a:off x="1524000" y="152400"/>
            <a:ext cx="9144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ounded Rectangle 2"/>
          <p:cNvSpPr/>
          <p:nvPr/>
        </p:nvSpPr>
        <p:spPr>
          <a:xfrm>
            <a:off x="9220200" y="0"/>
            <a:ext cx="1295400" cy="655320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08" name="Text Box 8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2" name="Line 12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3" name="Line 13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4" name="Line 14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5" name="Line 15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6" name="Line 16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Text Box 21"/>
          <p:cNvSpPr txBox="1">
            <a:spLocks noChangeArrowheads="1"/>
          </p:cNvSpPr>
          <p:nvPr/>
        </p:nvSpPr>
        <p:spPr bwMode="auto">
          <a:xfrm>
            <a:off x="7543800" y="1600200"/>
            <a:ext cx="2743200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Inlinks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(recommendations)</a:t>
            </a:r>
          </a:p>
          <a:p>
            <a:pPr algn="l">
              <a:spcBef>
                <a:spcPct val="50000"/>
              </a:spcBef>
            </a:pPr>
            <a:r>
              <a:rPr lang="en-US"/>
              <a:t>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 are better than inlinks from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site</a:t>
            </a:r>
          </a:p>
          <a:p>
            <a:pPr algn="l">
              <a:spcBef>
                <a:spcPct val="50000"/>
              </a:spcBef>
            </a:pPr>
            <a:r>
              <a:rPr lang="en-US"/>
              <a:t>but inlinks from sites with many outlinks are not as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...</a:t>
            </a:r>
          </a:p>
          <a:p>
            <a:pPr algn="l">
              <a:spcBef>
                <a:spcPct val="50000"/>
              </a:spcBef>
            </a:pPr>
            <a:r>
              <a:rPr lang="ja-JP" altLang="en-US">
                <a:latin typeface="Arial"/>
              </a:rPr>
              <a:t>“</a:t>
            </a:r>
            <a:r>
              <a:rPr lang="en-US"/>
              <a:t>Good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and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bad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are relative.</a:t>
            </a:r>
          </a:p>
        </p:txBody>
      </p:sp>
      <p:sp>
        <p:nvSpPr>
          <p:cNvPr id="102422" name="Line 22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Text Box 28"/>
          <p:cNvSpPr txBox="1">
            <a:spLocks noChangeArrowheads="1"/>
          </p:cNvSpPr>
          <p:nvPr/>
        </p:nvSpPr>
        <p:spPr bwMode="auto">
          <a:xfrm>
            <a:off x="2286000" y="2743200"/>
            <a:ext cx="609600" cy="400110"/>
          </a:xfrm>
          <a:prstGeom prst="rect">
            <a:avLst/>
          </a:prstGeom>
          <a:solidFill>
            <a:srgbClr val="00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3048000" y="3048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3048000" y="33528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895600" y="3429000"/>
            <a:ext cx="20574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667000" y="34290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3048000" y="3200400"/>
            <a:ext cx="32004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 flipV="1">
            <a:off x="3048000" y="2286000"/>
            <a:ext cx="3048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 flipV="1">
            <a:off x="2971800" y="1752600"/>
            <a:ext cx="9906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 flipH="1">
            <a:off x="1981200" y="3429000"/>
            <a:ext cx="4572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 flipH="1">
            <a:off x="1676400" y="3352800"/>
            <a:ext cx="457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 flipV="1">
            <a:off x="2667000" y="1676400"/>
            <a:ext cx="381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flipH="1" flipV="1">
            <a:off x="2209800" y="1143000"/>
            <a:ext cx="1524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flipH="1" flipV="1">
            <a:off x="1752600" y="2209800"/>
            <a:ext cx="381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 flipH="1" flipV="1">
            <a:off x="1524000" y="2971800"/>
            <a:ext cx="6096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895600" y="2057400"/>
            <a:ext cx="685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2" grpId="0" animBg="1"/>
      <p:bldP spid="102428" grpId="0" animBg="1"/>
      <p:bldP spid="102429" grpId="0" animBg="1"/>
      <p:bldP spid="102430" grpId="0" animBg="1"/>
      <p:bldP spid="102431" grpId="0" animBg="1"/>
      <p:bldP spid="102432" grpId="0" animBg="1"/>
      <p:bldP spid="102433" grpId="0" animBg="1"/>
      <p:bldP spid="102434" grpId="0" animBg="1"/>
      <p:bldP spid="102435" grpId="0" animBg="1"/>
      <p:bldP spid="102436" grpId="0" animBg="1"/>
      <p:bldP spid="102437" grpId="0" animBg="1"/>
      <p:bldP spid="102438" grpId="0" animBg="1"/>
      <p:bldP spid="102439" grpId="0" animBg="1"/>
      <p:bldP spid="102440" grpId="0" animBg="1"/>
      <p:bldP spid="1024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</a:p>
        </p:txBody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52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3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0055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1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2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3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0064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0065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</p:txBody>
      </p:sp>
      <p:sp>
        <p:nvSpPr>
          <p:cNvPr id="130068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0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1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74" name="AutoShape 26"/>
          <p:cNvSpPr>
            <a:spLocks noChangeArrowheads="1"/>
          </p:cNvSpPr>
          <p:nvPr/>
        </p:nvSpPr>
        <p:spPr bwMode="auto">
          <a:xfrm>
            <a:off x="9601200" y="2590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5" name="AutoShape 27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7" name="AutoShape 29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8" name="AutoShape 30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79" name="AutoShape 31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0" name="AutoShape 32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1" name="AutoShape 33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2" name="AutoShape 34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3" name="AutoShape 35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84" name="AutoShape 36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67" grpId="0"/>
      <p:bldP spid="130074" grpId="0" animBg="1"/>
      <p:bldP spid="130075" grpId="0" animBg="1"/>
      <p:bldP spid="130077" grpId="0" animBg="1"/>
      <p:bldP spid="130078" grpId="0" animBg="1"/>
      <p:bldP spid="130079" grpId="0" animBg="1"/>
      <p:bldP spid="130080" grpId="0" animBg="1"/>
      <p:bldP spid="130081" grpId="0" animBg="1"/>
      <p:bldP spid="130082" grpId="0" animBg="1"/>
      <p:bldP spid="130083" grpId="0" animBg="1"/>
      <p:bldP spid="1300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Google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PageRank</a:t>
            </a:r>
            <a:br>
              <a:rPr lang="en-US"/>
            </a:br>
            <a:r>
              <a:rPr lang="en-US" sz="1800"/>
              <a:t>(Brin &amp; Page, http://www-db.stanford.edu/~backrub/google.html)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733800" y="2819400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4495800" y="4114801"/>
            <a:ext cx="914400" cy="246221"/>
          </a:xfrm>
          <a:prstGeom prst="rect">
            <a:avLst/>
          </a:prstGeom>
          <a:solidFill>
            <a:schemeClr val="tx1">
              <a:alpha val="6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4953000" y="2971800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6400800" y="3756025"/>
            <a:ext cx="914400" cy="707886"/>
          </a:xfrm>
          <a:prstGeom prst="rect">
            <a:avLst/>
          </a:prstGeom>
          <a:solidFill>
            <a:schemeClr val="bg2">
              <a:alpha val="81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site </a:t>
            </a:r>
          </a:p>
          <a:p>
            <a:pPr algn="l">
              <a:spcBef>
                <a:spcPct val="50000"/>
              </a:spcBef>
            </a:pPr>
            <a:r>
              <a:rPr lang="en-US" sz="1000"/>
              <a:t>pdq pdq ..</a:t>
            </a:r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5105400" y="5432426"/>
            <a:ext cx="914400" cy="246221"/>
          </a:xfrm>
          <a:prstGeom prst="rect">
            <a:avLst/>
          </a:prstGeom>
          <a:solidFill>
            <a:schemeClr val="bg2">
              <a:alpha val="82001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yyyy</a:t>
            </a: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5029200" y="4648200"/>
            <a:ext cx="457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 flipV="1">
            <a:off x="5481639" y="4268789"/>
            <a:ext cx="841375" cy="73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5105400" y="3505200"/>
            <a:ext cx="152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114800" y="35052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4" name="Line 12"/>
          <p:cNvSpPr>
            <a:spLocks noChangeShapeType="1"/>
          </p:cNvSpPr>
          <p:nvPr/>
        </p:nvSpPr>
        <p:spPr bwMode="auto">
          <a:xfrm flipH="1">
            <a:off x="5562600" y="3962400"/>
            <a:ext cx="685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5" name="Line 13"/>
          <p:cNvSpPr>
            <a:spLocks noChangeShapeType="1"/>
          </p:cNvSpPr>
          <p:nvPr/>
        </p:nvSpPr>
        <p:spPr bwMode="auto">
          <a:xfrm flipH="1" flipV="1">
            <a:off x="4876800" y="4724400"/>
            <a:ext cx="228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3276600" y="4572000"/>
            <a:ext cx="990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2209800" y="4594225"/>
            <a:ext cx="914400" cy="400110"/>
          </a:xfrm>
          <a:prstGeom prst="rect">
            <a:avLst/>
          </a:prstGeom>
          <a:solidFill>
            <a:srgbClr val="C0C0C0">
              <a:alpha val="97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a b c d e f g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6248400" y="2079625"/>
            <a:ext cx="60960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/>
              <a:t>web site xxx</a:t>
            </a:r>
          </a:p>
        </p:txBody>
      </p:sp>
      <p:sp>
        <p:nvSpPr>
          <p:cNvPr id="131089" name="Line 17"/>
          <p:cNvSpPr>
            <a:spLocks noChangeShapeType="1"/>
          </p:cNvSpPr>
          <p:nvPr/>
        </p:nvSpPr>
        <p:spPr bwMode="auto">
          <a:xfrm flipH="1">
            <a:off x="5638800" y="25146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0" name="Line 18"/>
          <p:cNvSpPr>
            <a:spLocks noChangeShapeType="1"/>
          </p:cNvSpPr>
          <p:nvPr/>
        </p:nvSpPr>
        <p:spPr bwMode="auto">
          <a:xfrm>
            <a:off x="6629400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Text Box 19"/>
          <p:cNvSpPr txBox="1">
            <a:spLocks noChangeArrowheads="1"/>
          </p:cNvSpPr>
          <p:nvPr/>
        </p:nvSpPr>
        <p:spPr bwMode="auto">
          <a:xfrm>
            <a:off x="7543800" y="2133601"/>
            <a:ext cx="29718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Imagine a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pagehopper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that always either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follows a random link, 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jumps to random page</a:t>
            </a:r>
          </a:p>
          <a:p>
            <a:pPr algn="l">
              <a:spcBef>
                <a:spcPct val="50000"/>
              </a:spcBef>
            </a:pPr>
            <a:r>
              <a:rPr lang="en-US" sz="2000"/>
              <a:t>PageRank ranks pages by the amount of time the pagehopper spends on a page: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/>
              <a:t> or, if there were many pagehoppers, PageRank is the expected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crowd size</a:t>
            </a:r>
            <a:r>
              <a:rPr lang="ja-JP" altLang="en-US" sz="2000">
                <a:latin typeface="Arial"/>
              </a:rPr>
              <a:t>”</a:t>
            </a:r>
            <a:endParaRPr lang="en-US" sz="2000"/>
          </a:p>
        </p:txBody>
      </p:sp>
      <p:sp>
        <p:nvSpPr>
          <p:cNvPr id="131092" name="Line 20"/>
          <p:cNvSpPr>
            <a:spLocks noChangeShapeType="1"/>
          </p:cNvSpPr>
          <p:nvPr/>
        </p:nvSpPr>
        <p:spPr bwMode="auto">
          <a:xfrm>
            <a:off x="2743200" y="1905000"/>
            <a:ext cx="8382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3" name="Line 21"/>
          <p:cNvSpPr>
            <a:spLocks noChangeShapeType="1"/>
          </p:cNvSpPr>
          <p:nvPr/>
        </p:nvSpPr>
        <p:spPr bwMode="auto">
          <a:xfrm flipH="1">
            <a:off x="3429000" y="5715000"/>
            <a:ext cx="1524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4" name="Line 22"/>
          <p:cNvSpPr>
            <a:spLocks noChangeShapeType="1"/>
          </p:cNvSpPr>
          <p:nvPr/>
        </p:nvSpPr>
        <p:spPr bwMode="auto">
          <a:xfrm flipV="1">
            <a:off x="4495800" y="1981200"/>
            <a:ext cx="914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Line 23"/>
          <p:cNvSpPr>
            <a:spLocks noChangeShapeType="1"/>
          </p:cNvSpPr>
          <p:nvPr/>
        </p:nvSpPr>
        <p:spPr bwMode="auto">
          <a:xfrm flipH="1" flipV="1">
            <a:off x="3276600" y="5029200"/>
            <a:ext cx="1524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6" name="Line 24"/>
          <p:cNvSpPr>
            <a:spLocks noChangeShapeType="1"/>
          </p:cNvSpPr>
          <p:nvPr/>
        </p:nvSpPr>
        <p:spPr bwMode="auto">
          <a:xfrm>
            <a:off x="4495800" y="32004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8" name="AutoShape 26"/>
          <p:cNvSpPr>
            <a:spLocks noChangeArrowheads="1"/>
          </p:cNvSpPr>
          <p:nvPr/>
        </p:nvSpPr>
        <p:spPr bwMode="auto">
          <a:xfrm>
            <a:off x="6629400" y="1905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9" name="AutoShape 27"/>
          <p:cNvSpPr>
            <a:spLocks noChangeArrowheads="1"/>
          </p:cNvSpPr>
          <p:nvPr/>
        </p:nvSpPr>
        <p:spPr bwMode="auto">
          <a:xfrm>
            <a:off x="7010400" y="3657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AutoShape 28"/>
          <p:cNvSpPr>
            <a:spLocks noChangeArrowheads="1"/>
          </p:cNvSpPr>
          <p:nvPr/>
        </p:nvSpPr>
        <p:spPr bwMode="auto">
          <a:xfrm>
            <a:off x="54102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AutoShape 29"/>
          <p:cNvSpPr>
            <a:spLocks noChangeArrowheads="1"/>
          </p:cNvSpPr>
          <p:nvPr/>
        </p:nvSpPr>
        <p:spPr bwMode="auto">
          <a:xfrm>
            <a:off x="5562600" y="5257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2" name="AutoShape 30"/>
          <p:cNvSpPr>
            <a:spLocks noChangeArrowheads="1"/>
          </p:cNvSpPr>
          <p:nvPr/>
        </p:nvSpPr>
        <p:spPr bwMode="auto">
          <a:xfrm>
            <a:off x="3962400" y="2514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3" name="AutoShape 31"/>
          <p:cNvSpPr>
            <a:spLocks noChangeArrowheads="1"/>
          </p:cNvSpPr>
          <p:nvPr/>
        </p:nvSpPr>
        <p:spPr bwMode="auto">
          <a:xfrm>
            <a:off x="5105400" y="2743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4" name="AutoShape 32"/>
          <p:cNvSpPr>
            <a:spLocks noChangeArrowheads="1"/>
          </p:cNvSpPr>
          <p:nvPr/>
        </p:nvSpPr>
        <p:spPr bwMode="auto">
          <a:xfrm>
            <a:off x="4800600" y="3810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5" name="AutoShape 33"/>
          <p:cNvSpPr>
            <a:spLocks noChangeArrowheads="1"/>
          </p:cNvSpPr>
          <p:nvPr/>
        </p:nvSpPr>
        <p:spPr bwMode="auto">
          <a:xfrm>
            <a:off x="61722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6" name="AutoShape 34"/>
          <p:cNvSpPr>
            <a:spLocks noChangeArrowheads="1"/>
          </p:cNvSpPr>
          <p:nvPr/>
        </p:nvSpPr>
        <p:spPr bwMode="auto">
          <a:xfrm>
            <a:off x="5181600" y="4419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8" name="AutoShape 36"/>
          <p:cNvSpPr>
            <a:spLocks noChangeArrowheads="1"/>
          </p:cNvSpPr>
          <p:nvPr/>
        </p:nvSpPr>
        <p:spPr bwMode="auto">
          <a:xfrm>
            <a:off x="3810000" y="3352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9" name="AutoShape 37"/>
          <p:cNvSpPr>
            <a:spLocks noChangeArrowheads="1"/>
          </p:cNvSpPr>
          <p:nvPr/>
        </p:nvSpPr>
        <p:spPr bwMode="auto">
          <a:xfrm>
            <a:off x="5105400" y="4038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0" name="AutoShape 38"/>
          <p:cNvSpPr>
            <a:spLocks noChangeArrowheads="1"/>
          </p:cNvSpPr>
          <p:nvPr/>
        </p:nvSpPr>
        <p:spPr bwMode="auto">
          <a:xfrm>
            <a:off x="5029200" y="5181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1" name="AutoShape 39"/>
          <p:cNvSpPr>
            <a:spLocks noChangeArrowheads="1"/>
          </p:cNvSpPr>
          <p:nvPr/>
        </p:nvSpPr>
        <p:spPr bwMode="auto">
          <a:xfrm>
            <a:off x="3124200" y="44958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2" name="AutoShape 40"/>
          <p:cNvSpPr>
            <a:spLocks noChangeArrowheads="1"/>
          </p:cNvSpPr>
          <p:nvPr/>
        </p:nvSpPr>
        <p:spPr bwMode="auto">
          <a:xfrm>
            <a:off x="41910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3" name="AutoShape 41"/>
          <p:cNvSpPr>
            <a:spLocks noChangeArrowheads="1"/>
          </p:cNvSpPr>
          <p:nvPr/>
        </p:nvSpPr>
        <p:spPr bwMode="auto">
          <a:xfrm>
            <a:off x="2743200" y="50292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4" name="AutoShape 42"/>
          <p:cNvSpPr>
            <a:spLocks noChangeArrowheads="1"/>
          </p:cNvSpPr>
          <p:nvPr/>
        </p:nvSpPr>
        <p:spPr bwMode="auto">
          <a:xfrm>
            <a:off x="4495800" y="43434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5" name="AutoShape 43"/>
          <p:cNvSpPr>
            <a:spLocks noChangeArrowheads="1"/>
          </p:cNvSpPr>
          <p:nvPr/>
        </p:nvSpPr>
        <p:spPr bwMode="auto">
          <a:xfrm>
            <a:off x="5715000" y="55626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16" name="AutoShape 44"/>
          <p:cNvSpPr>
            <a:spLocks noChangeArrowheads="1"/>
          </p:cNvSpPr>
          <p:nvPr/>
        </p:nvSpPr>
        <p:spPr bwMode="auto">
          <a:xfrm>
            <a:off x="4800600" y="4191000"/>
            <a:ext cx="304800" cy="304800"/>
          </a:xfrm>
          <a:prstGeom prst="smileyFace">
            <a:avLst>
              <a:gd name="adj" fmla="val 4653"/>
            </a:avLst>
          </a:prstGeom>
          <a:solidFill>
            <a:srgbClr val="008000">
              <a:alpha val="3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14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35" y="1483854"/>
            <a:ext cx="8529234" cy="51032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Walks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6042" y="5541190"/>
            <a:ext cx="3785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avoids messy “dead ends”….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7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4"/>
            <a:ext cx="724908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Nodes &amp; Edges</a:t>
            </a:r>
          </a:p>
          <a:p>
            <a:endParaRPr lang="en-US" dirty="0"/>
          </a:p>
          <a:p>
            <a:r>
              <a:rPr lang="en-US" dirty="0" smtClean="0"/>
              <a:t>Set </a:t>
            </a:r>
            <a:r>
              <a:rPr lang="en-US" i="1" dirty="0" smtClean="0"/>
              <a:t>V</a:t>
            </a:r>
            <a:r>
              <a:rPr lang="en-US" dirty="0" smtClean="0"/>
              <a:t> of vertices/nodes </a:t>
            </a:r>
            <a:r>
              <a:rPr lang="en-US" i="1" dirty="0" smtClean="0"/>
              <a:t>v1, </a:t>
            </a:r>
            <a:r>
              <a:rPr lang="mr-IN" i="1" dirty="0" smtClean="0"/>
              <a:t>…</a:t>
            </a:r>
            <a:endParaRPr lang="en-US" dirty="0"/>
          </a:p>
          <a:p>
            <a:r>
              <a:rPr lang="en-US" dirty="0" smtClean="0"/>
              <a:t>Set </a:t>
            </a:r>
            <a:r>
              <a:rPr lang="en-US" i="1" dirty="0" smtClean="0"/>
              <a:t>E</a:t>
            </a:r>
            <a:r>
              <a:rPr lang="en-US" dirty="0" smtClean="0"/>
              <a:t> of edges </a:t>
            </a:r>
            <a:r>
              <a:rPr lang="en-US" i="1" dirty="0" smtClean="0"/>
              <a:t>(</a:t>
            </a:r>
            <a:r>
              <a:rPr lang="en-US" i="1" dirty="0" err="1" smtClean="0"/>
              <a:t>u,v</a:t>
            </a:r>
            <a:r>
              <a:rPr lang="en-US" i="1" dirty="0" smtClean="0"/>
              <a:t>)</a:t>
            </a:r>
            <a:r>
              <a:rPr lang="en-US" dirty="0" smtClean="0"/>
              <a:t>,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Can be weighted/directed/labeled</a:t>
            </a:r>
          </a:p>
          <a:p>
            <a:r>
              <a:rPr lang="en-US" i="1" dirty="0" smtClean="0"/>
              <a:t>Degree of v</a:t>
            </a:r>
            <a:r>
              <a:rPr lang="en-US" dirty="0" smtClean="0"/>
              <a:t> is # of edges on </a:t>
            </a:r>
            <a:r>
              <a:rPr lang="en-US" i="1" dirty="0" smtClean="0"/>
              <a:t>v</a:t>
            </a:r>
            <a:endParaRPr lang="en-US" dirty="0" smtClean="0"/>
          </a:p>
          <a:p>
            <a:pPr lvl="1"/>
            <a:r>
              <a:rPr lang="en-US" i="1" dirty="0" err="1" smtClean="0"/>
              <a:t>Indegree</a:t>
            </a:r>
            <a:r>
              <a:rPr lang="en-US" dirty="0" smtClean="0"/>
              <a:t> and </a:t>
            </a:r>
            <a:r>
              <a:rPr lang="en-US" i="1" dirty="0" err="1" smtClean="0"/>
              <a:t>outdegree</a:t>
            </a:r>
            <a:r>
              <a:rPr lang="en-US" dirty="0" smtClean="0"/>
              <a:t> for weighted graphs</a:t>
            </a:r>
          </a:p>
          <a:p>
            <a:r>
              <a:rPr lang="en-US" i="1" dirty="0" smtClean="0"/>
              <a:t>Path</a:t>
            </a:r>
            <a:r>
              <a:rPr lang="en-US" dirty="0" smtClean="0"/>
              <a:t> is a sequence of edges (</a:t>
            </a:r>
            <a:r>
              <a:rPr lang="en-US" i="1" dirty="0" smtClean="0"/>
              <a:t>u1,v1),(u2,v2),</a:t>
            </a:r>
            <a:r>
              <a:rPr lang="mr-IN" i="1" dirty="0" smtClean="0"/>
              <a:t>…</a:t>
            </a:r>
            <a:endParaRPr lang="en-US" dirty="0" smtClean="0"/>
          </a:p>
          <a:p>
            <a:r>
              <a:rPr lang="en-US" i="1" dirty="0" smtClean="0"/>
              <a:t>Geodesic path between u and v</a:t>
            </a:r>
            <a:r>
              <a:rPr lang="en-US" dirty="0" smtClean="0"/>
              <a:t> is shortest path connecting them</a:t>
            </a:r>
          </a:p>
          <a:p>
            <a:pPr lvl="1"/>
            <a:r>
              <a:rPr lang="en-US" dirty="0"/>
              <a:t>Diameter is max </a:t>
            </a:r>
            <a:r>
              <a:rPr lang="en-US" baseline="-25000" dirty="0" err="1"/>
              <a:t>u,v</a:t>
            </a:r>
            <a:r>
              <a:rPr lang="en-US" baseline="-25000" dirty="0"/>
              <a:t> in V</a:t>
            </a:r>
            <a:r>
              <a:rPr lang="en-US" dirty="0"/>
              <a:t> {length of geodesic between </a:t>
            </a:r>
            <a:r>
              <a:rPr lang="en-US" dirty="0" err="1"/>
              <a:t>u,v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Effective diameter is 90th percentile</a:t>
            </a:r>
          </a:p>
          <a:p>
            <a:pPr lvl="1"/>
            <a:r>
              <a:rPr lang="en-US" dirty="0"/>
              <a:t>Mean diameter is over connected pairs</a:t>
            </a:r>
          </a:p>
          <a:p>
            <a:r>
              <a:rPr lang="en-US" i="1" dirty="0"/>
              <a:t>(Connected) component </a:t>
            </a:r>
            <a:r>
              <a:rPr lang="en-US" dirty="0"/>
              <a:t>is subset of nodes that are all pairwise connected via paths</a:t>
            </a:r>
          </a:p>
          <a:p>
            <a:r>
              <a:rPr lang="en-US" i="1" dirty="0"/>
              <a:t>Clique </a:t>
            </a:r>
            <a:r>
              <a:rPr lang="en-US" dirty="0"/>
              <a:t>is subset of nodes that are all pairwise connected via </a:t>
            </a:r>
            <a:r>
              <a:rPr lang="en-US" i="1" dirty="0"/>
              <a:t>edges</a:t>
            </a:r>
          </a:p>
          <a:p>
            <a:r>
              <a:rPr lang="en-US" i="1" dirty="0"/>
              <a:t>Triangle </a:t>
            </a:r>
            <a:r>
              <a:rPr lang="en-US" dirty="0"/>
              <a:t>is a clique of size three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09" y="2151278"/>
            <a:ext cx="3705691" cy="3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1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Walks: PageRank</a:t>
            </a:r>
            <a:endParaRPr lang="en-US" dirty="0"/>
          </a:p>
        </p:txBody>
      </p:sp>
      <p:pic>
        <p:nvPicPr>
          <p:cNvPr id="4" name="Picture 3" descr="Screen Shot 2012-03-14 at 2.5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28" y="1508241"/>
            <a:ext cx="7897219" cy="50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Walks: PageRank</a:t>
            </a:r>
            <a:endParaRPr lang="en-US" dirty="0"/>
          </a:p>
        </p:txBody>
      </p:sp>
      <p:pic>
        <p:nvPicPr>
          <p:cNvPr id="2" name="Picture 1" descr="Screen Shot 2012-03-14 at 3.0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0" y="1535705"/>
            <a:ext cx="86222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</a:rPr>
              <a:t>Graph = Matrix</a:t>
            </a:r>
            <a:br>
              <a:rPr lang="en-US">
                <a:latin typeface="Arial" charset="0"/>
              </a:rPr>
            </a:br>
            <a:r>
              <a:rPr lang="en-US" sz="2800">
                <a:latin typeface="Arial" charset="0"/>
              </a:rPr>
              <a:t>Vector = Node </a:t>
            </a:r>
            <a:r>
              <a:rPr lang="en-US" sz="2800">
                <a:latin typeface="Arial" charset="0"/>
                <a:sym typeface="Wingdings" charset="0"/>
              </a:rPr>
              <a:t> Weight</a:t>
            </a:r>
            <a:endParaRPr lang="en-US"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188576" y="3429001"/>
            <a:ext cx="479425" cy="481013"/>
          </a:xfrm>
          <a:prstGeom prst="ellipse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287" tIns="41143" rIns="82287" bIns="41143"/>
          <a:lstStyle/>
          <a:p>
            <a:pPr>
              <a:buFont typeface="Times New Roman" pitchFamily="16" charset="0"/>
              <a:buNone/>
              <a:defRPr/>
            </a:pPr>
            <a:r>
              <a:rPr lang="en-US" dirty="0">
                <a:latin typeface="Times New Roman" pitchFamily="16" charset="0"/>
              </a:rPr>
              <a:t>H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049463" y="1920875"/>
          <a:ext cx="3910016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456"/>
                <a:gridCol w="355456"/>
                <a:gridCol w="355456"/>
                <a:gridCol w="355456"/>
                <a:gridCol w="355456"/>
                <a:gridCol w="355456"/>
                <a:gridCol w="355456"/>
                <a:gridCol w="355456"/>
                <a:gridCol w="355456"/>
                <a:gridCol w="355456"/>
                <a:gridCol w="355456"/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</a:t>
                      </a:r>
                      <a:endParaRPr lang="en-US" sz="1600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_</a:t>
                      </a:r>
                      <a:endParaRPr lang="en-US" sz="1600" b="1" dirty="0"/>
                    </a:p>
                  </a:txBody>
                  <a:tcPr marL="82316" marR="82316" marT="41137" marB="41137"/>
                </a:tc>
              </a:tr>
            </a:tbl>
          </a:graphicData>
        </a:graphic>
      </p:graphicFrame>
      <p:grpSp>
        <p:nvGrpSpPr>
          <p:cNvPr id="6294" name="Group 29"/>
          <p:cNvGrpSpPr>
            <a:grpSpLocks/>
          </p:cNvGrpSpPr>
          <p:nvPr/>
        </p:nvGrpSpPr>
        <p:grpSpPr bwMode="auto">
          <a:xfrm>
            <a:off x="7535863" y="1920875"/>
            <a:ext cx="2881312" cy="2947988"/>
            <a:chOff x="5841206" y="2134394"/>
            <a:chExt cx="3657600" cy="3810000"/>
          </a:xfrm>
        </p:grpSpPr>
        <p:sp>
          <p:nvSpPr>
            <p:cNvPr id="4" name="Oval 3"/>
            <p:cNvSpPr/>
            <p:nvPr/>
          </p:nvSpPr>
          <p:spPr bwMode="auto">
            <a:xfrm>
              <a:off x="6756110" y="3047399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5841206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B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375235" y="213439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C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907250" y="4647722"/>
              <a:ext cx="534030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F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994362" y="4953424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D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288125" y="5410953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E</a:t>
              </a: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964777" y="3353101"/>
              <a:ext cx="534029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G</a:t>
              </a: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8051887" y="3658805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I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432762" y="4419983"/>
              <a:ext cx="532015" cy="533441"/>
            </a:xfrm>
            <a:prstGeom prst="ellipse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r>
                <a:rPr lang="en-US" dirty="0">
                  <a:latin typeface="Times New Roman" pitchFamily="16" charset="0"/>
                </a:rPr>
                <a:t>J</a:t>
              </a:r>
            </a:p>
          </p:txBody>
        </p:sp>
        <p:cxnSp>
          <p:nvCxnSpPr>
            <p:cNvPr id="6345" name="Straight Connector 15"/>
            <p:cNvCxnSpPr>
              <a:cxnSpLocks noChangeShapeType="1"/>
              <a:stCxn id="5" idx="0"/>
              <a:endCxn id="6" idx="3"/>
            </p:cNvCxnSpPr>
            <p:nvPr/>
          </p:nvCxnSpPr>
          <p:spPr bwMode="auto">
            <a:xfrm rot="5400000" flipH="1" flipV="1">
              <a:off x="5898356" y="2799230"/>
              <a:ext cx="7639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6" name="Straight Connector 18"/>
            <p:cNvCxnSpPr>
              <a:cxnSpLocks noChangeShapeType="1"/>
              <a:stCxn id="4" idx="2"/>
              <a:endCxn id="5" idx="7"/>
            </p:cNvCxnSpPr>
            <p:nvPr/>
          </p:nvCxnSpPr>
          <p:spPr bwMode="auto">
            <a:xfrm rot="10800000" flipV="1">
              <a:off x="6296492" y="33154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7" name="Straight Connector 25"/>
            <p:cNvCxnSpPr>
              <a:cxnSpLocks noChangeShapeType="1"/>
              <a:stCxn id="4" idx="5"/>
              <a:endCxn id="12" idx="1"/>
            </p:cNvCxnSpPr>
            <p:nvPr/>
          </p:nvCxnSpPr>
          <p:spPr bwMode="auto">
            <a:xfrm rot="16200000" flipH="1">
              <a:off x="7553791" y="3161179"/>
              <a:ext cx="232430" cy="918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8" name="Straight Connector 28"/>
            <p:cNvCxnSpPr>
              <a:cxnSpLocks noChangeShapeType="1"/>
              <a:stCxn id="12" idx="6"/>
              <a:endCxn id="13" idx="1"/>
            </p:cNvCxnSpPr>
            <p:nvPr/>
          </p:nvCxnSpPr>
          <p:spPr bwMode="auto">
            <a:xfrm>
              <a:off x="8584406" y="3925094"/>
              <a:ext cx="712482" cy="2494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49" name="Straight Connector 32"/>
            <p:cNvCxnSpPr>
              <a:cxnSpLocks noChangeShapeType="1"/>
              <a:stCxn id="11" idx="2"/>
              <a:endCxn id="12" idx="7"/>
            </p:cNvCxnSpPr>
            <p:nvPr/>
          </p:nvCxnSpPr>
          <p:spPr bwMode="auto">
            <a:xfrm rot="10800000" flipV="1">
              <a:off x="8506292" y="3620293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0" name="Straight Connector 34"/>
            <p:cNvCxnSpPr>
              <a:cxnSpLocks noChangeShapeType="1"/>
              <a:stCxn id="14" idx="0"/>
              <a:endCxn id="12" idx="5"/>
            </p:cNvCxnSpPr>
            <p:nvPr/>
          </p:nvCxnSpPr>
          <p:spPr bwMode="auto">
            <a:xfrm rot="16200000" flipV="1">
              <a:off x="8449142" y="4170829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1" name="Straight Connector 37"/>
            <p:cNvCxnSpPr>
              <a:cxnSpLocks noChangeShapeType="1"/>
              <a:stCxn id="8" idx="6"/>
              <a:endCxn id="7" idx="3"/>
            </p:cNvCxnSpPr>
            <p:nvPr/>
          </p:nvCxnSpPr>
          <p:spPr bwMode="auto">
            <a:xfrm flipV="1">
              <a:off x="6527006" y="5104279"/>
              <a:ext cx="459115" cy="11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2" name="Straight Connector 39"/>
            <p:cNvCxnSpPr>
              <a:cxnSpLocks noChangeShapeType="1"/>
              <a:stCxn id="7" idx="5"/>
              <a:endCxn id="9" idx="0"/>
            </p:cNvCxnSpPr>
            <p:nvPr/>
          </p:nvCxnSpPr>
          <p:spPr bwMode="auto">
            <a:xfrm rot="16200000" flipH="1">
              <a:off x="7306141" y="5161428"/>
              <a:ext cx="3067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3" name="Straight Connector 43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 rot="16200000" flipH="1">
              <a:off x="6565106" y="4039394"/>
              <a:ext cx="1066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4" name="Straight Connector 45"/>
            <p:cNvCxnSpPr>
              <a:cxnSpLocks noChangeShapeType="1"/>
              <a:stCxn id="14" idx="7"/>
              <a:endCxn id="13" idx="2"/>
            </p:cNvCxnSpPr>
            <p:nvPr/>
          </p:nvCxnSpPr>
          <p:spPr bwMode="auto">
            <a:xfrm rot="5400000" flipH="1" flipV="1">
              <a:off x="8995105" y="4286000"/>
              <a:ext cx="104697" cy="320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5" name="Straight Connector 26"/>
            <p:cNvCxnSpPr>
              <a:cxnSpLocks noChangeShapeType="1"/>
              <a:stCxn id="6" idx="5"/>
              <a:endCxn id="4" idx="0"/>
            </p:cNvCxnSpPr>
            <p:nvPr/>
          </p:nvCxnSpPr>
          <p:spPr bwMode="auto">
            <a:xfrm rot="16200000" flipH="1">
              <a:off x="6696541" y="2723028"/>
              <a:ext cx="459115" cy="192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6" name="Straight Connector 30"/>
            <p:cNvCxnSpPr>
              <a:cxnSpLocks noChangeShapeType="1"/>
              <a:stCxn id="8" idx="5"/>
              <a:endCxn id="9" idx="2"/>
            </p:cNvCxnSpPr>
            <p:nvPr/>
          </p:nvCxnSpPr>
          <p:spPr bwMode="auto">
            <a:xfrm rot="16200000" flipH="1">
              <a:off x="6734641" y="5123328"/>
              <a:ext cx="268615" cy="840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357" name="Straight Connector 33"/>
            <p:cNvCxnSpPr>
              <a:cxnSpLocks noChangeShapeType="1"/>
              <a:stCxn id="11" idx="4"/>
              <a:endCxn id="14" idx="7"/>
            </p:cNvCxnSpPr>
            <p:nvPr/>
          </p:nvCxnSpPr>
          <p:spPr bwMode="auto">
            <a:xfrm rot="5400000">
              <a:off x="8753942" y="4020344"/>
              <a:ext cx="611515" cy="3448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164263" y="1920875"/>
          <a:ext cx="711200" cy="3633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600"/>
                <a:gridCol w="355600"/>
              </a:tblGrid>
              <a:tr h="33034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2</a:t>
                      </a:r>
                      <a:endParaRPr lang="en-US" sz="1600" b="1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 marL="82350" marR="82350" marT="41137" marB="41137"/>
                </a:tc>
              </a:tr>
              <a:tr h="33034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</a:t>
                      </a:r>
                      <a:endParaRPr lang="en-US" sz="1600" dirty="0"/>
                    </a:p>
                  </a:txBody>
                  <a:tcPr marL="82350" marR="82350" marT="41137" marB="41137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82350" marR="82350" marT="41137" marB="41137"/>
                </a:tc>
              </a:tr>
            </a:tbl>
          </a:graphicData>
        </a:graphic>
      </p:graphicFrame>
      <p:sp>
        <p:nvSpPr>
          <p:cNvPr id="6334" name="TextBox 47"/>
          <p:cNvSpPr txBox="1">
            <a:spLocks noChangeArrowheads="1"/>
          </p:cNvSpPr>
          <p:nvPr/>
        </p:nvSpPr>
        <p:spPr bwMode="auto">
          <a:xfrm>
            <a:off x="5322888" y="1404938"/>
            <a:ext cx="508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M</a:t>
            </a:r>
            <a:endParaRPr lang="en-US"/>
          </a:p>
        </p:txBody>
      </p:sp>
      <p:sp>
        <p:nvSpPr>
          <p:cNvPr id="6335" name="TextBox 48"/>
          <p:cNvSpPr txBox="1">
            <a:spLocks noChangeArrowheads="1"/>
          </p:cNvSpPr>
          <p:nvPr/>
        </p:nvSpPr>
        <p:spPr bwMode="auto">
          <a:xfrm>
            <a:off x="6318250" y="1373189"/>
            <a:ext cx="3937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7" tIns="41143" rIns="82287" bIns="41143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/>
              <a:t>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</a:t>
            </a:r>
            <a:r>
              <a:rPr lang="en-US" b="1" dirty="0" smtClean="0"/>
              <a:t>u </a:t>
            </a:r>
            <a:r>
              <a:rPr lang="en-US" dirty="0" smtClean="0"/>
              <a:t>= (1/N, …, 1/N)</a:t>
            </a:r>
          </a:p>
          <a:p>
            <a:pPr lvl="1"/>
            <a:r>
              <a:rPr lang="en-US" dirty="0" smtClean="0"/>
              <a:t>dimension = #nodes N</a:t>
            </a:r>
          </a:p>
          <a:p>
            <a:r>
              <a:rPr lang="en-US" dirty="0" smtClean="0"/>
              <a:t>Let A = adjacency matrix: [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=1 </a:t>
            </a:r>
            <a:r>
              <a:rPr lang="en-US" dirty="0" smtClean="0">
                <a:sym typeface="Wingdings"/>
              </a:rPr>
              <a:t> </a:t>
            </a:r>
            <a:r>
              <a:rPr lang="en-US" dirty="0" err="1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links to j]</a:t>
            </a:r>
          </a:p>
          <a:p>
            <a:r>
              <a:rPr lang="en-US" dirty="0" smtClean="0">
                <a:sym typeface="Wingdings"/>
              </a:rPr>
              <a:t>Let W = [</a:t>
            </a:r>
            <a:r>
              <a:rPr lang="en-US" dirty="0" err="1" smtClean="0">
                <a:sym typeface="Wingdings"/>
              </a:rPr>
              <a:t>w</a:t>
            </a:r>
            <a:r>
              <a:rPr lang="en-US" baseline="-25000" dirty="0" err="1" smtClean="0">
                <a:sym typeface="Wingdings"/>
              </a:rPr>
              <a:t>ij</a:t>
            </a:r>
            <a:r>
              <a:rPr lang="en-US" dirty="0" smtClean="0">
                <a:sym typeface="Wingdings"/>
              </a:rPr>
              <a:t> = </a:t>
            </a:r>
            <a:r>
              <a:rPr lang="en-US" dirty="0" err="1" smtClean="0">
                <a:sym typeface="Wingdings"/>
              </a:rPr>
              <a:t>a</a:t>
            </a:r>
            <a:r>
              <a:rPr lang="en-US" baseline="-25000" dirty="0" err="1" smtClean="0">
                <a:sym typeface="Wingdings"/>
              </a:rPr>
              <a:t>ij</a:t>
            </a:r>
            <a:r>
              <a:rPr lang="en-US" dirty="0" smtClean="0">
                <a:sym typeface="Wingdings"/>
              </a:rPr>
              <a:t>/</a:t>
            </a:r>
            <a:r>
              <a:rPr lang="en-US" dirty="0" err="1" smtClean="0">
                <a:sym typeface="Wingdings"/>
              </a:rPr>
              <a:t>outdegree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)]</a:t>
            </a:r>
          </a:p>
          <a:p>
            <a:pPr lvl="1"/>
            <a:r>
              <a:rPr lang="en-US" dirty="0" err="1">
                <a:sym typeface="Wingdings"/>
              </a:rPr>
              <a:t>w</a:t>
            </a:r>
            <a:r>
              <a:rPr lang="en-US" baseline="-25000" dirty="0" err="1">
                <a:sym typeface="Wingdings"/>
              </a:rPr>
              <a:t>ij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is probability of jump from </a:t>
            </a:r>
            <a:r>
              <a:rPr lang="en-US" dirty="0" err="1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to j</a:t>
            </a:r>
          </a:p>
          <a:p>
            <a:r>
              <a:rPr lang="en-US" dirty="0" smtClean="0"/>
              <a:t>Let </a:t>
            </a:r>
            <a:r>
              <a:rPr lang="en-US" b="1" dirty="0" smtClean="0"/>
              <a:t>v</a:t>
            </a:r>
            <a:r>
              <a:rPr lang="en-US" baseline="30000" dirty="0" smtClean="0"/>
              <a:t>0</a:t>
            </a:r>
            <a:r>
              <a:rPr lang="en-US" dirty="0" smtClean="0"/>
              <a:t> = (1,1,….,1) </a:t>
            </a:r>
          </a:p>
          <a:p>
            <a:pPr lvl="1"/>
            <a:r>
              <a:rPr lang="en-US" dirty="0" smtClean="0"/>
              <a:t>or anything else you want</a:t>
            </a:r>
          </a:p>
          <a:p>
            <a:r>
              <a:rPr lang="en-US" dirty="0" smtClean="0"/>
              <a:t>Repeat until converged:</a:t>
            </a:r>
          </a:p>
          <a:p>
            <a:pPr lvl="1"/>
            <a:r>
              <a:rPr lang="en-US" dirty="0" smtClean="0"/>
              <a:t>Let </a:t>
            </a:r>
            <a:r>
              <a:rPr lang="en-US" b="1" dirty="0" smtClean="0"/>
              <a:t>v</a:t>
            </a:r>
            <a:r>
              <a:rPr lang="en-US" baseline="30000" dirty="0" smtClean="0"/>
              <a:t>t+1 </a:t>
            </a:r>
            <a:r>
              <a:rPr lang="en-US" dirty="0" smtClean="0"/>
              <a:t>= c</a:t>
            </a:r>
            <a:r>
              <a:rPr lang="en-US" b="1" dirty="0" smtClean="0"/>
              <a:t>u</a:t>
            </a:r>
            <a:r>
              <a:rPr lang="en-US" dirty="0" smtClean="0"/>
              <a:t> + (1-c)</a:t>
            </a:r>
            <a:r>
              <a:rPr lang="en-US" b="1" dirty="0" err="1" smtClean="0"/>
              <a:t>Wv</a:t>
            </a:r>
            <a:r>
              <a:rPr lang="en-US" baseline="30000" dirty="0" err="1" smtClean="0"/>
              <a:t>t</a:t>
            </a:r>
            <a:endParaRPr lang="en-US" baseline="30000" dirty="0" smtClean="0"/>
          </a:p>
          <a:p>
            <a:pPr lvl="2"/>
            <a:r>
              <a:rPr lang="en-US" sz="2400" dirty="0"/>
              <a:t>c is probability of jumping “anywhere randomly”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0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How is Assignment 3 going?</a:t>
            </a:r>
          </a:p>
          <a:p>
            <a:r>
              <a:rPr lang="en-US" dirty="0" smtClean="0"/>
              <a:t>Midterm Exam is </a:t>
            </a:r>
            <a:r>
              <a:rPr lang="en-US" b="1" dirty="0" smtClean="0"/>
              <a:t>1 week from today (Oct 3).</a:t>
            </a:r>
            <a:endParaRPr lang="en-US" dirty="0" smtClean="0"/>
          </a:p>
          <a:p>
            <a:pPr lvl="1"/>
            <a:r>
              <a:rPr lang="en-US" dirty="0" smtClean="0"/>
              <a:t>All lecture materials and </a:t>
            </a:r>
            <a:r>
              <a:rPr lang="en-US" dirty="0" err="1" smtClean="0"/>
              <a:t>homeworks</a:t>
            </a:r>
            <a:r>
              <a:rPr lang="en-US" dirty="0" smtClean="0"/>
              <a:t> are fair game</a:t>
            </a:r>
          </a:p>
          <a:p>
            <a:pPr lvl="1"/>
            <a:r>
              <a:rPr lang="en-US" dirty="0" smtClean="0"/>
              <a:t>Less emphasis on guest lectures</a:t>
            </a:r>
          </a:p>
          <a:p>
            <a:pPr lvl="1"/>
            <a:r>
              <a:rPr lang="en-US" dirty="0" smtClean="0"/>
              <a:t>Some multiple choice, some short answer, some programming</a:t>
            </a:r>
          </a:p>
          <a:p>
            <a:r>
              <a:rPr lang="en-US" dirty="0" smtClean="0"/>
              <a:t>Final project proposals are due </a:t>
            </a:r>
            <a:r>
              <a:rPr lang="en-US" b="1" dirty="0" smtClean="0"/>
              <a:t>Thursday, Oct 12</a:t>
            </a:r>
            <a:endParaRPr lang="en-US" dirty="0" smtClean="0"/>
          </a:p>
          <a:p>
            <a:pPr lvl="1"/>
            <a:r>
              <a:rPr lang="en-US" dirty="0" smtClean="0"/>
              <a:t>1-2 pages (</a:t>
            </a:r>
            <a:r>
              <a:rPr lang="en-US" i="1" dirty="0" smtClean="0"/>
              <a:t>absolute maximum, including references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Who are you working with?</a:t>
            </a:r>
          </a:p>
          <a:p>
            <a:pPr lvl="1"/>
            <a:r>
              <a:rPr lang="en-US" dirty="0" smtClean="0"/>
              <a:t>What is your research question, &amp; what do you expect to learn about it?</a:t>
            </a:r>
          </a:p>
          <a:p>
            <a:pPr lvl="1"/>
            <a:r>
              <a:rPr lang="en-US" b="1" dirty="0" smtClean="0"/>
              <a:t>How will you validate your results?</a:t>
            </a:r>
          </a:p>
          <a:p>
            <a:pPr lvl="1"/>
            <a:r>
              <a:rPr lang="en-US" dirty="0" smtClean="0"/>
              <a:t>What data, tools, and infrastructure are you working with?</a:t>
            </a:r>
          </a:p>
          <a:p>
            <a:pPr lvl="1"/>
            <a:r>
              <a:rPr lang="en-US" dirty="0" smtClean="0"/>
              <a:t>Provide a tentative timeline &amp; division of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5571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Descriptive statistics</a:t>
            </a:r>
          </a:p>
          <a:p>
            <a:endParaRPr lang="en-US" dirty="0"/>
          </a:p>
          <a:p>
            <a:r>
              <a:rPr lang="en-US" dirty="0" smtClean="0"/>
              <a:t>Number of connected components</a:t>
            </a:r>
          </a:p>
          <a:p>
            <a:r>
              <a:rPr lang="en-US" dirty="0" smtClean="0"/>
              <a:t>Diameter</a:t>
            </a:r>
          </a:p>
          <a:p>
            <a:r>
              <a:rPr lang="en-US" dirty="0" smtClean="0"/>
              <a:t>Degree distribution</a:t>
            </a:r>
          </a:p>
          <a:p>
            <a:r>
              <a:rPr lang="en-US" dirty="0" smtClean="0"/>
              <a:t>Centrality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of formation and growth</a:t>
            </a:r>
          </a:p>
          <a:p>
            <a:endParaRPr lang="en-US" dirty="0"/>
          </a:p>
          <a:p>
            <a:r>
              <a:rPr lang="en-US" dirty="0" err="1" smtClean="0"/>
              <a:t>Erdos-Rayni</a:t>
            </a:r>
            <a:endParaRPr lang="en-US" dirty="0" smtClean="0"/>
          </a:p>
          <a:p>
            <a:r>
              <a:rPr lang="en-US" dirty="0" smtClean="0"/>
              <a:t>Watts-</a:t>
            </a:r>
            <a:r>
              <a:rPr lang="en-US" dirty="0" err="1" smtClean="0"/>
              <a:t>Strogatz</a:t>
            </a:r>
            <a:endParaRPr lang="en-US" dirty="0" smtClean="0"/>
          </a:p>
          <a:p>
            <a:r>
              <a:rPr lang="en-US" dirty="0" smtClean="0"/>
              <a:t>Preferential attachment</a:t>
            </a:r>
          </a:p>
          <a:p>
            <a:r>
              <a:rPr lang="en-US" dirty="0" smtClean="0"/>
              <a:t>Stochastic block models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071932" cy="4351338"/>
          </a:xfrm>
        </p:spPr>
        <p:txBody>
          <a:bodyPr/>
          <a:lstStyle/>
          <a:p>
            <a:r>
              <a:rPr lang="en-US" dirty="0" smtClean="0"/>
              <a:t>Protein-protein interaction networks</a:t>
            </a:r>
          </a:p>
          <a:p>
            <a:pPr lvl="1"/>
            <a:r>
              <a:rPr lang="en-US" dirty="0" smtClean="0"/>
              <a:t>Nodes: proteins</a:t>
            </a:r>
          </a:p>
          <a:p>
            <a:pPr lvl="1"/>
            <a:r>
              <a:rPr lang="en-US" dirty="0" smtClean="0"/>
              <a:t>Edges: interactions</a:t>
            </a:r>
          </a:p>
          <a:p>
            <a:r>
              <a:rPr lang="en-US" dirty="0" smtClean="0"/>
              <a:t>Functional modules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903" y="1079716"/>
            <a:ext cx="676789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884679" y="1079716"/>
            <a:ext cx="35500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Can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we </a:t>
            </a:r>
            <a:r>
              <a:rPr lang="en-US" altLang="ko-KR" sz="2800" b="1" dirty="0">
                <a:solidFill>
                  <a:schemeClr val="tx1"/>
                </a:solidFill>
              </a:rPr>
              <a:t>identify functional modules?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265177"/>
            <a:ext cx="3613412" cy="453339"/>
          </a:xfrm>
        </p:spPr>
        <p:txBody>
          <a:bodyPr/>
          <a:lstStyle/>
          <a:p>
            <a:r>
              <a:rPr lang="en-US" smtClean="0"/>
              <a:t>J. </a:t>
            </a:r>
            <a:r>
              <a:rPr lang="en-US" dirty="0" err="1" smtClean="0"/>
              <a:t>Leskovec</a:t>
            </a:r>
            <a:r>
              <a:rPr lang="en-US" dirty="0" smtClean="0"/>
              <a:t>, A. </a:t>
            </a:r>
            <a:r>
              <a:rPr lang="en-US" dirty="0" err="1" smtClean="0"/>
              <a:t>Rajaraman</a:t>
            </a:r>
            <a:r>
              <a:rPr lang="en-US" dirty="0" smtClean="0"/>
              <a:t>, J. Ullman: Mining of Massive Datasets, http://</a:t>
            </a:r>
            <a:r>
              <a:rPr lang="en-US" dirty="0" err="1" smtClean="0"/>
              <a:t>www.mmds.org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55" y="1079716"/>
            <a:ext cx="6233120" cy="56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3450807" cy="4351338"/>
          </a:xfrm>
        </p:spPr>
        <p:txBody>
          <a:bodyPr/>
          <a:lstStyle/>
          <a:p>
            <a:r>
              <a:rPr lang="en-US" dirty="0" smtClean="0"/>
              <a:t>Social communities</a:t>
            </a:r>
          </a:p>
          <a:p>
            <a:pPr lvl="1"/>
            <a:r>
              <a:rPr lang="en-US" dirty="0" smtClean="0"/>
              <a:t>Nodes: Facebook users</a:t>
            </a:r>
          </a:p>
          <a:p>
            <a:pPr lvl="1"/>
            <a:r>
              <a:rPr lang="en-US" dirty="0" smtClean="0"/>
              <a:t>Edges: Friendships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2657" y="1051784"/>
            <a:ext cx="6336704" cy="555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6"/>
          <p:cNvSpPr/>
          <p:nvPr/>
        </p:nvSpPr>
        <p:spPr>
          <a:xfrm>
            <a:off x="8445284" y="539048"/>
            <a:ext cx="3473896" cy="1398240"/>
          </a:xfrm>
          <a:prstGeom prst="wedgeRoundRectCallout">
            <a:avLst>
              <a:gd name="adj1" fmla="val -50445"/>
              <a:gd name="adj2" fmla="val 102609"/>
              <a:gd name="adj3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Can we identify social communities?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2036699"/>
            <a:ext cx="6947963" cy="470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0048" y="3163303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High school</a:t>
            </a:r>
            <a:endParaRPr lang="ko-KR" altLang="en-US" sz="2400" dirty="0" smtClean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54069" y="3307559"/>
            <a:ext cx="202991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 fontScale="92500" lnSpcReduction="10000"/>
          </a:bodyPr>
          <a:lstStyle/>
          <a:p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Summer</a:t>
            </a:r>
            <a:b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internship</a:t>
            </a:r>
            <a:endParaRPr lang="ko-KR" altLang="en-US" sz="2400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801" y="4917019"/>
            <a:ext cx="2491259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Stanford (Squash)</a:t>
            </a:r>
            <a:endParaRPr lang="ko-KR" altLang="en-US" sz="24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8812" y="4435320"/>
            <a:ext cx="2938385" cy="710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>
            <a:normAutofit/>
          </a:bodyPr>
          <a:lstStyle/>
          <a:p>
            <a:r>
              <a:rPr lang="en-US" altLang="ko-KR" sz="2400" dirty="0" smtClean="0">
                <a:solidFill>
                  <a:srgbClr val="996633"/>
                </a:solidFill>
                <a:latin typeface="Arial" pitchFamily="34" charset="0"/>
                <a:cs typeface="Arial" pitchFamily="34" charset="0"/>
              </a:rPr>
              <a:t>Stanford (Basketball)</a:t>
            </a:r>
            <a:endParaRPr lang="ko-KR" altLang="en-US" sz="2400" dirty="0" smtClean="0">
              <a:solidFill>
                <a:srgbClr val="99663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648" y="2377347"/>
            <a:ext cx="320472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Social communities</a:t>
            </a:r>
            <a:endParaRPr lang="ko-KR" altLang="en-US" sz="2800" b="1" dirty="0"/>
          </a:p>
        </p:txBody>
      </p:sp>
      <p:cxnSp>
        <p:nvCxnSpPr>
          <p:cNvPr id="12" name="직선 화살표 연결선 14"/>
          <p:cNvCxnSpPr/>
          <p:nvPr/>
        </p:nvCxnSpPr>
        <p:spPr>
          <a:xfrm>
            <a:off x="8108255" y="2919016"/>
            <a:ext cx="563116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42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7" grpId="0"/>
      <p:bldP spid="8" grpId="0"/>
      <p:bldP spid="9" grpId="0"/>
      <p:bldP spid="10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470" t="16584" r="45946" b="24975"/>
          <a:stretch>
            <a:fillRect/>
          </a:stretch>
        </p:blipFill>
        <p:spPr bwMode="auto">
          <a:xfrm>
            <a:off x="2913682" y="617349"/>
            <a:ext cx="892157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94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1103</TotalTime>
  <Words>1664</Words>
  <Application>Microsoft Macintosh PowerPoint</Application>
  <PresentationFormat>Widescreen</PresentationFormat>
  <Paragraphs>367</Paragraphs>
  <Slides>44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Calibri</vt:lpstr>
      <vt:lpstr>Corbel</vt:lpstr>
      <vt:lpstr>HY엽서L</vt:lpstr>
      <vt:lpstr>Mangal</vt:lpstr>
      <vt:lpstr>ＭＳ Ｐゴシック</vt:lpstr>
      <vt:lpstr>PMingLiU</vt:lpstr>
      <vt:lpstr>Times New Roman</vt:lpstr>
      <vt:lpstr>Wingdings</vt:lpstr>
      <vt:lpstr>メイリオ</vt:lpstr>
      <vt:lpstr>宋体</vt:lpstr>
      <vt:lpstr>Arial</vt:lpstr>
      <vt:lpstr>Depth</vt:lpstr>
      <vt:lpstr>Equation</vt:lpstr>
      <vt:lpstr>Graphs</vt:lpstr>
      <vt:lpstr>Why graphs?</vt:lpstr>
      <vt:lpstr>Last week</vt:lpstr>
      <vt:lpstr>Properties of Graphs</vt:lpstr>
      <vt:lpstr>Properties of Graphs</vt:lpstr>
      <vt:lpstr>Properties of Graphs</vt:lpstr>
      <vt:lpstr>Biology</vt:lpstr>
      <vt:lpstr>Facebook</vt:lpstr>
      <vt:lpstr>Blogs</vt:lpstr>
      <vt:lpstr>Blogs</vt:lpstr>
      <vt:lpstr>Erdos-Renyi graphs</vt:lpstr>
      <vt:lpstr>Erdos-Renyi graphs</vt:lpstr>
      <vt:lpstr>PowerPoint Presentation</vt:lpstr>
      <vt:lpstr>PowerPoint Presentation</vt:lpstr>
      <vt:lpstr>Erdos-Renyi graphs</vt:lpstr>
      <vt:lpstr>PowerPoint Presentation</vt:lpstr>
      <vt:lpstr>Illustrations of the Small World</vt:lpstr>
      <vt:lpstr>PowerPoint Presentation</vt:lpstr>
      <vt:lpstr>PowerPoint Presentation</vt:lpstr>
      <vt:lpstr>Erdos-Renyi graphs</vt:lpstr>
      <vt:lpstr>Degree distribution</vt:lpstr>
      <vt:lpstr>Degree distribution</vt:lpstr>
      <vt:lpstr>PowerPoint Presentation</vt:lpstr>
      <vt:lpstr>PowerPoint Presentation</vt:lpstr>
      <vt:lpstr>PowerPoint Presentation</vt:lpstr>
      <vt:lpstr>Graphs</vt:lpstr>
      <vt:lpstr>Graphs</vt:lpstr>
      <vt:lpstr>Barabasi-Albert Networks</vt:lpstr>
      <vt:lpstr>PowerPoint Presentation</vt:lpstr>
      <vt:lpstr>Graphs</vt:lpstr>
      <vt:lpstr>Homophily</vt:lpstr>
      <vt:lpstr>Homophily</vt:lpstr>
      <vt:lpstr>Homophily</vt:lpstr>
      <vt:lpstr>Watts-Strogatz model</vt:lpstr>
      <vt:lpstr>PowerPoint Presentation</vt:lpstr>
      <vt:lpstr>Google’s PageRank</vt:lpstr>
      <vt:lpstr>Google’s PageRank</vt:lpstr>
      <vt:lpstr>Google’s PageRank (Brin &amp; Page, http://www-db.stanford.edu/~backrub/google.html)</vt:lpstr>
      <vt:lpstr>Random Walks</vt:lpstr>
      <vt:lpstr>Random Walks: PageRank</vt:lpstr>
      <vt:lpstr>Random Walks: PageRank</vt:lpstr>
      <vt:lpstr>Graph = Matrix Vector = Node  Weight</vt:lpstr>
      <vt:lpstr>PageRank</vt:lpstr>
      <vt:lpstr>Points of order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Shannon Quinn</dc:creator>
  <cp:lastModifiedBy>Shannon Quinn</cp:lastModifiedBy>
  <cp:revision>31</cp:revision>
  <dcterms:created xsi:type="dcterms:W3CDTF">2017-09-24T18:20:04Z</dcterms:created>
  <dcterms:modified xsi:type="dcterms:W3CDTF">2017-09-25T12:43:53Z</dcterms:modified>
</cp:coreProperties>
</file>